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1" r:id="rId6"/>
    <p:sldId id="263" r:id="rId7"/>
    <p:sldId id="264" r:id="rId8"/>
    <p:sldId id="274" r:id="rId9"/>
    <p:sldId id="275" r:id="rId10"/>
    <p:sldId id="265" r:id="rId11"/>
    <p:sldId id="276" r:id="rId12"/>
    <p:sldId id="277" r:id="rId13"/>
    <p:sldId id="278" r:id="rId14"/>
    <p:sldId id="279" r:id="rId15"/>
    <p:sldId id="280" r:id="rId16"/>
    <p:sldId id="283" r:id="rId17"/>
    <p:sldId id="281" r:id="rId18"/>
    <p:sldId id="269" r:id="rId19"/>
    <p:sldId id="282" r:id="rId20"/>
    <p:sldId id="271" r:id="rId21"/>
    <p:sldId id="272" r:id="rId22"/>
  </p:sldIdLst>
  <p:sldSz cx="12192000" cy="6858000"/>
  <p:notesSz cx="6858000" cy="12192000"/>
  <p:embeddedFontLst>
    <p:embeddedFont>
      <p:font typeface="Cambria Math" panose="02040503050406030204" pitchFamily="18" charset="0"/>
      <p:regular r:id="rId24"/>
    </p:embeddedFont>
    <p:embeddedFont>
      <p:font typeface="MiSans" pitchFamily="50" charset="-122"/>
      <p:regular r:id="rId2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09" autoAdjust="0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88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0137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A7210-FC3B-54E2-A808-40368152E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C5ADFB-F08E-2261-2F0F-36E55235AA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48EF93-BEE7-19BC-D84A-BD7992EEE5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313FE-1C7D-ECF5-87E0-473DE35135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88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522A2-E78F-57D3-6891-2B120F1AD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A37D7C-995D-429B-7E02-9B91D6F0CF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551785-5493-FF73-F663-8C2CD6B006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32208-C2D7-FAAB-F682-F747A26F26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62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626A1-83D5-B74C-D470-48A5B727A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AC6BEB-93ED-E0BC-1358-4F4910A4FF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56726F-E4EB-6DBB-A414-9DF33B8821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980C5-EE24-F339-C2D7-BF6AAF61F0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893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B5C4D-75AD-85A6-7E66-E225BE3A3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EF261D-4775-A545-7C40-0E19BAFD9B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6BE170-0D76-1766-5FEC-B762BF5844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6B984-FA14-FF6F-BCE6-B3A716B245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9071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6DF5F-71F3-3971-019C-FAA62613C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16B476-3AFC-45D2-CEBD-244B94C531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4B77E6-00BA-1653-BD88-F72B4FAD97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A6791-A339-79EE-9813-806373E17F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1398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9A643-D785-B455-D5ED-AB33EE79A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06E22D-BF68-F321-92A1-6C2FF04856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365567-FE86-2440-43AD-2D84487727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B1060-FF09-E2D5-AF80-878A5BD48E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7146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F8D75-C283-3D88-9A7C-37060DB9E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95FFDA-59E3-3DEB-99C9-6F64DC6271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08B715-A7BE-E40D-20C5-0577C91FD7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85D5D-1CD1-72D0-C0BC-7A29A3EDCB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875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D541A-FA92-21DE-81ED-8DC922A3A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D592F6-A058-4B5F-2F84-053370BB80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033920-8214-C27C-05F3-6492917607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9B662-D30E-33E5-85E6-46FC922E7D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932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DB5AE-7950-D3B9-19E4-A27F05518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35D2FC-2AF8-85E5-1E3A-7D1C12FBC5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CA6A34-C2BE-3019-392F-E0C46D084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18566-9F06-B818-AEC3-D9DE2EF14A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010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9BF61-E0F9-299B-5AAF-26EB793F9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22FB9B-341C-EB50-9723-B49EA9EDBA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B71A59-82DD-9852-5B9F-671BD7E68D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06FCE-502C-D36C-D235-0DA88495F5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8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5.jpg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0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5.jpg"/><Relationship Id="rId4" Type="http://schemas.openxmlformats.org/officeDocument/2006/relationships/image" Target="../media/image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5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5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8:09:55-d1oe5stcmrb5eq9iq9v0.jpg"/>
          <p:cNvPicPr>
            <a:picLocks noChangeAspect="1"/>
          </p:cNvPicPr>
          <p:nvPr/>
        </p:nvPicPr>
        <p:blipFill>
          <a:blip r:embed="rId4"/>
          <a:srcRect t="83" b="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7-11-18:09:52-d1oe5s5cmrb5eq9iq9l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920" y="1975485"/>
            <a:ext cx="4963160" cy="33274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626745" y="6134418"/>
            <a:ext cx="4345305" cy="2209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626745" y="6134418"/>
            <a:ext cx="4345305" cy="220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0000"/>
              </a:lnSpc>
              <a:buNone/>
            </a:pPr>
            <a:r>
              <a:rPr lang="zh-CN" alt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分享</a:t>
            </a:r>
            <a:r>
              <a:rPr lang="en-US" sz="1600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人：Z</a:t>
            </a:r>
            <a:r>
              <a:rPr lang="en-US" altLang="zh-CN" sz="1600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ihui</a:t>
            </a:r>
            <a:r>
              <a:rPr lang="en-US" altLang="zh-CN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Cui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7240270" y="6099810"/>
            <a:ext cx="3091815" cy="22159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r">
              <a:lnSpc>
                <a:spcPct val="90000"/>
              </a:lnSpc>
              <a:buNone/>
            </a:pPr>
            <a:r>
              <a:rPr lang="zh-CN" alt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分享</a:t>
            </a: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日期：2025/07/14</a:t>
            </a: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>
            <a:off x="11381644" y="55969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1381644" y="55969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11381644" y="65666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1381644" y="65666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11381644" y="75363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1381644" y="753639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 flipV="1">
            <a:off x="2304972" y="6281738"/>
            <a:ext cx="5746750" cy="1905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4" name="Text 10"/>
          <p:cNvSpPr/>
          <p:nvPr/>
        </p:nvSpPr>
        <p:spPr>
          <a:xfrm>
            <a:off x="617220" y="2439035"/>
            <a:ext cx="10502866" cy="13542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b="1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论文分享：Denoising</a:t>
            </a:r>
            <a:r>
              <a:rPr lang="en-US" sz="4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Diffusion Implicit Models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629920" y="1645285"/>
            <a:ext cx="5149215" cy="6137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PAPER SHARING</a:t>
            </a:r>
            <a:endParaRPr lang="en-US" sz="1600" dirty="0"/>
          </a:p>
        </p:txBody>
      </p:sp>
      <p:pic>
        <p:nvPicPr>
          <p:cNvPr id="16" name="Image 2" descr="https://test-kimi-img.moonshot.cn/pub/slides/slides_tmpl/image/25-07-11-18:09:52-d1oe5s5cmrb5eq9iq9l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291445" y="5408930"/>
            <a:ext cx="2170430" cy="728980"/>
          </a:xfrm>
          <a:prstGeom prst="rect">
            <a:avLst/>
          </a:prstGeom>
        </p:spPr>
      </p:pic>
      <p:pic>
        <p:nvPicPr>
          <p:cNvPr id="17" name="Image 3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 flipV="1">
            <a:off x="772795" y="534035"/>
            <a:ext cx="762000" cy="76200"/>
          </a:xfrm>
          <a:prstGeom prst="rect">
            <a:avLst/>
          </a:prstGeom>
        </p:spPr>
      </p:pic>
      <p:pic>
        <p:nvPicPr>
          <p:cNvPr id="18" name="Image 4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 flipV="1">
            <a:off x="772795" y="664845"/>
            <a:ext cx="762000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8:09:55-d1oe5stcmrb5eq9iqa00.jpg"/>
          <p:cNvPicPr>
            <a:picLocks noChangeAspect="1"/>
          </p:cNvPicPr>
          <p:nvPr/>
        </p:nvPicPr>
        <p:blipFill>
          <a:blip r:embed="rId4">
            <a:alphaModFix amt="56000"/>
          </a:blip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7-11-18:09:52-d1oe5s5cmrb5eq9iq9m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7505" y="3536315"/>
            <a:ext cx="6823710" cy="736600"/>
          </a:xfrm>
          <a:prstGeom prst="rect">
            <a:avLst/>
          </a:prstGeom>
        </p:spPr>
      </p:pic>
      <p:pic>
        <p:nvPicPr>
          <p:cNvPr id="4" name="Image 2" descr="https://test-kimi-img.moonshot.cn/pub/slides/slides_tmpl/image/25-07-11-18:09:52-d1oe5s5cmrb5eq9iq9l0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537845" y="5898515"/>
            <a:ext cx="1703705" cy="37719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499889" y="2317433"/>
            <a:ext cx="1618942" cy="13128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5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3005773" y="3643630"/>
            <a:ext cx="6607175" cy="521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DDIM</a:t>
            </a:r>
            <a:r>
              <a:rPr lang="zh-CN" alt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推导</a:t>
            </a: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8" name="Shape 3"/>
          <p:cNvSpPr/>
          <p:nvPr/>
        </p:nvSpPr>
        <p:spPr>
          <a:xfrm>
            <a:off x="11459749" y="603974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11459749" y="603974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11459749" y="613671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11459749" y="613671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11459749" y="623368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3" name="Text 8"/>
          <p:cNvSpPr/>
          <p:nvPr/>
        </p:nvSpPr>
        <p:spPr>
          <a:xfrm>
            <a:off x="11459749" y="6233689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4" name="Image 3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flipV="1">
            <a:off x="851535" y="630555"/>
            <a:ext cx="762000" cy="76200"/>
          </a:xfrm>
          <a:prstGeom prst="rect">
            <a:avLst/>
          </a:prstGeom>
        </p:spPr>
      </p:pic>
      <p:pic>
        <p:nvPicPr>
          <p:cNvPr id="15" name="Image 4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flipV="1">
            <a:off x="851535" y="761365"/>
            <a:ext cx="762000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050F2-ADA4-4BED-14C9-D44548816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https://test-kimi-img.moonshot.cn/pub/slides/slides_tmpl/image/25-07-11-18:09:53-d1oe5sdcmrb5eq9iq9q0.png">
            <a:extLst>
              <a:ext uri="{FF2B5EF4-FFF2-40B4-BE49-F238E27FC236}">
                <a16:creationId xmlns:a16="http://schemas.microsoft.com/office/drawing/2014/main" id="{8F3D23E0-9F45-1B5B-761D-E445E4200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" y="1694244"/>
            <a:ext cx="11580544" cy="3742690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D08A5DF7-4C5B-E959-2F33-E3A60DB30F1B}"/>
              </a:ext>
            </a:extLst>
          </p:cNvPr>
          <p:cNvSpPr/>
          <p:nvPr/>
        </p:nvSpPr>
        <p:spPr>
          <a:xfrm>
            <a:off x="541020" y="532130"/>
            <a:ext cx="10479405" cy="74424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zh-CN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DDIM</a:t>
            </a:r>
            <a:r>
              <a:rPr lang="zh-CN" alt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推导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6">
                <a:extLst>
                  <a:ext uri="{FF2B5EF4-FFF2-40B4-BE49-F238E27FC236}">
                    <a16:creationId xmlns:a16="http://schemas.microsoft.com/office/drawing/2014/main" id="{056A6218-6A02-38D7-F7A2-A82A6E8C9474}"/>
                  </a:ext>
                </a:extLst>
              </p:cNvPr>
              <p:cNvSpPr/>
              <p:nvPr/>
            </p:nvSpPr>
            <p:spPr>
              <a:xfrm>
                <a:off x="1277815" y="1858645"/>
                <a:ext cx="9630508" cy="4261811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𝑃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𝑠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00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~</m:t>
                      </m:r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𝑁𝑜𝑛</m:t>
                      </m:r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−</m:t>
                      </m:r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𝑀𝑎𝑟𝑘𝑜𝑣</m:t>
                      </m:r>
                    </m:oMath>
                  </m:oMathPara>
                </a14:m>
                <a:endParaRPr lang="en-US" altLang="zh-CN" sz="2000" i="1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r>
                  <a:rPr lang="zh-CN" altLang="en-US" sz="2000" dirty="0">
                    <a:solidFill>
                      <a:srgbClr val="26262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iSans" pitchFamily="34" charset="-120"/>
                  </a:rPr>
                  <a:t>用贝叶斯公式展开：</a:t>
                </a:r>
                <a:endParaRPr lang="en-US" altLang="zh-CN" sz="2000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𝑃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𝑠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 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sz="2000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endParaRPr lang="en-US" altLang="zh-CN" sz="2000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r>
                  <a:rPr lang="zh-CN" altLang="en-US" sz="2000" dirty="0">
                    <a:solidFill>
                      <a:srgbClr val="26262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iSans" pitchFamily="34" charset="-120"/>
                  </a:rPr>
                  <a:t>回顾</a:t>
                </a:r>
                <a:r>
                  <a:rPr lang="en-US" altLang="zh-CN" sz="2000" dirty="0">
                    <a:solidFill>
                      <a:srgbClr val="26262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iSans" pitchFamily="34" charset="-120"/>
                  </a:rPr>
                  <a:t>DDPM</a:t>
                </a:r>
                <a:r>
                  <a:rPr lang="zh-CN" altLang="en-US" sz="2000" dirty="0">
                    <a:solidFill>
                      <a:srgbClr val="26262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iSans" pitchFamily="34" charset="-120"/>
                  </a:rPr>
                  <a:t>训练：</a:t>
                </a:r>
                <a:r>
                  <a:rPr lang="en-US" altLang="zh-CN" sz="2000" b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MiSans" pitchFamily="34" charset="-120"/>
                  </a:rPr>
                  <a:t> </a:t>
                </a:r>
                <a:r>
                  <a:rPr lang="zh-CN" altLang="en-US" sz="2000" b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MiSans" pitchFamily="34" charset="-120"/>
                  </a:rPr>
                  <a:t>利用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Sans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  <m:t> 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Sans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</m:ctrlPr>
                      </m:radPr>
                      <m:deg/>
                      <m:e>
                        <m:acc>
                          <m:accPr>
                            <m:chr m:val="̅"/>
                            <m:ctrlP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MiSans" pitchFamily="34" charset="-122"/>
                                <a:cs typeface="MiSans" pitchFamily="34" charset="-12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iSans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b="0" i="1" smtClean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iSans" pitchFamily="34" charset="-12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iSans" pitchFamily="34" charset="-12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rad>
                    <m:sSub>
                      <m:sSubPr>
                        <m:ctrlPr>
                          <a:rPr lang="en-US" altLang="zh-CN" sz="200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MiSans" pitchFamily="34" charset="-122"/>
                        <a:cs typeface="MiSans" pitchFamily="34" charset="-12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zh-CN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  <m:t>1−</m:t>
                        </m:r>
                        <m:acc>
                          <m:accPr>
                            <m:chr m:val="̅"/>
                            <m:ctrlP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MiSans" pitchFamily="34" charset="-122"/>
                                <a:cs typeface="MiSans" pitchFamily="34" charset="-12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iSans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b="0" i="1" smtClean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iSans" pitchFamily="34" charset="-12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iSans" pitchFamily="34" charset="-12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rad>
                    <m:r>
                      <a:rPr lang="zh-CN" altLang="en-US" sz="20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Sans" pitchFamily="34" charset="-120"/>
                      </a:rPr>
                      <m:t>𝜀</m:t>
                    </m:r>
                  </m:oMath>
                </a14:m>
                <a:r>
                  <a:rPr lang="zh-CN" altLang="en-US" sz="2000" dirty="0">
                    <a:solidFill>
                      <a:srgbClr val="26262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iSans" pitchFamily="34" charset="-120"/>
                  </a:rPr>
                  <a:t>，那么上式中的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Sans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𝑠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  <m:t> </m:t>
                        </m:r>
                      </m:e>
                    </m:d>
                  </m:oMath>
                </a14:m>
                <a:r>
                  <a:rPr lang="zh-CN" altLang="en-US" sz="2000" dirty="0">
                    <a:solidFill>
                      <a:srgbClr val="26262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iSans" pitchFamily="34" charset="-120"/>
                  </a:rPr>
                  <a:t>，</a:t>
                </a:r>
                <a:r>
                  <a:rPr lang="en-US" altLang="zh-CN" sz="2000" b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MiSans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Sans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𝑘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  <m:t> </m:t>
                        </m:r>
                      </m:e>
                    </m:d>
                  </m:oMath>
                </a14:m>
                <a:r>
                  <a:rPr lang="zh-CN" altLang="en-US" sz="2000" dirty="0">
                    <a:solidFill>
                      <a:srgbClr val="26262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iSans" pitchFamily="34" charset="-120"/>
                  </a:rPr>
                  <a:t>两项就不能是随便设的。那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Sans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𝑘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𝑠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000" dirty="0">
                    <a:solidFill>
                      <a:srgbClr val="26262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iSans" pitchFamily="34" charset="-120"/>
                  </a:rPr>
                  <a:t>呢？</a:t>
                </a:r>
                <a:endParaRPr lang="en-US" altLang="zh-CN" sz="2000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endParaRPr lang="en-US" altLang="zh-CN" sz="2000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r>
                  <a:rPr lang="zh-CN" altLang="en-US" sz="2000" dirty="0">
                    <a:solidFill>
                      <a:srgbClr val="26262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iSans" pitchFamily="34" charset="-120"/>
                  </a:rPr>
                  <a:t>回顾</a:t>
                </a:r>
                <a:r>
                  <a:rPr lang="en-US" altLang="zh-CN" sz="2000" dirty="0">
                    <a:solidFill>
                      <a:srgbClr val="26262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iSans" pitchFamily="34" charset="-120"/>
                  </a:rPr>
                  <a:t>DDPM</a:t>
                </a:r>
                <a:r>
                  <a:rPr lang="zh-CN" altLang="en-US" sz="2000" dirty="0">
                    <a:solidFill>
                      <a:srgbClr val="26262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iSans" pitchFamily="34" charset="-120"/>
                  </a:rPr>
                  <a:t>，</a:t>
                </a:r>
                <a:r>
                  <a:rPr lang="en-US" altLang="zh-CN" sz="2000" b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MiSans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Sans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𝑘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𝑠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000" dirty="0">
                    <a:solidFill>
                      <a:srgbClr val="26262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iSans" pitchFamily="34" charset="-120"/>
                  </a:rPr>
                  <a:t>这一项对应的是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Sans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𝑡</m:t>
                            </m:r>
                            <m: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  <m:t> </m:t>
                        </m:r>
                      </m:e>
                    </m:d>
                  </m:oMath>
                </a14:m>
                <a:r>
                  <a:rPr lang="zh-CN" altLang="en-US" sz="2000" dirty="0">
                    <a:solidFill>
                      <a:srgbClr val="26262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iSans" pitchFamily="34" charset="-120"/>
                  </a:rPr>
                  <a:t>，这项在</a:t>
                </a:r>
                <a:r>
                  <a:rPr lang="en-US" altLang="zh-CN" sz="2000" dirty="0">
                    <a:solidFill>
                      <a:srgbClr val="26262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iSans" pitchFamily="34" charset="-120"/>
                  </a:rPr>
                  <a:t>DDPM</a:t>
                </a:r>
                <a:r>
                  <a:rPr lang="zh-CN" altLang="en-US" sz="2000" dirty="0">
                    <a:solidFill>
                      <a:srgbClr val="26262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iSans" pitchFamily="34" charset="-120"/>
                  </a:rPr>
                  <a:t>训练中没用到，因此结论为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Sans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𝑘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𝑠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000" dirty="0">
                    <a:solidFill>
                      <a:srgbClr val="26262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iSans" pitchFamily="34" charset="-120"/>
                  </a:rPr>
                  <a:t>这一项不用设。</a:t>
                </a:r>
                <a:endParaRPr lang="en-US" altLang="zh-CN" sz="2000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endParaRPr lang="en-US" altLang="zh-CN" sz="2000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11" name="Text 6">
                <a:extLst>
                  <a:ext uri="{FF2B5EF4-FFF2-40B4-BE49-F238E27FC236}">
                    <a16:creationId xmlns:a16="http://schemas.microsoft.com/office/drawing/2014/main" id="{056A6218-6A02-38D7-F7A2-A82A6E8C94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815" y="1858645"/>
                <a:ext cx="9630508" cy="4261811"/>
              </a:xfrm>
              <a:prstGeom prst="rect">
                <a:avLst/>
              </a:prstGeom>
              <a:blipFill>
                <a:blip r:embed="rId4"/>
                <a:stretch>
                  <a:fillRect l="-1647" r="-823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hape 7">
            <a:extLst>
              <a:ext uri="{FF2B5EF4-FFF2-40B4-BE49-F238E27FC236}">
                <a16:creationId xmlns:a16="http://schemas.microsoft.com/office/drawing/2014/main" id="{162970FE-FC48-361B-C8DB-EF3F9F63C7B0}"/>
              </a:ext>
            </a:extLst>
          </p:cNvPr>
          <p:cNvSpPr/>
          <p:nvPr/>
        </p:nvSpPr>
        <p:spPr>
          <a:xfrm>
            <a:off x="9349740" y="6371590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3" name="Shape 8">
            <a:extLst>
              <a:ext uri="{FF2B5EF4-FFF2-40B4-BE49-F238E27FC236}">
                <a16:creationId xmlns:a16="http://schemas.microsoft.com/office/drawing/2014/main" id="{8FB34177-EBFB-B58A-27FB-8C221AB1765F}"/>
              </a:ext>
            </a:extLst>
          </p:cNvPr>
          <p:cNvSpPr/>
          <p:nvPr/>
        </p:nvSpPr>
        <p:spPr>
          <a:xfrm>
            <a:off x="615315" y="6078220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FE6FED55-1FB7-978B-4D44-A8E9BB19E665}"/>
              </a:ext>
            </a:extLst>
          </p:cNvPr>
          <p:cNvSpPr/>
          <p:nvPr/>
        </p:nvSpPr>
        <p:spPr>
          <a:xfrm>
            <a:off x="615315" y="6078220"/>
            <a:ext cx="209550" cy="422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0">
            <a:extLst>
              <a:ext uri="{FF2B5EF4-FFF2-40B4-BE49-F238E27FC236}">
                <a16:creationId xmlns:a16="http://schemas.microsoft.com/office/drawing/2014/main" id="{515C42C4-B23D-973E-D96D-C954A8111751}"/>
              </a:ext>
            </a:extLst>
          </p:cNvPr>
          <p:cNvSpPr/>
          <p:nvPr/>
        </p:nvSpPr>
        <p:spPr>
          <a:xfrm>
            <a:off x="615315" y="6175211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6" name="Text 11">
            <a:extLst>
              <a:ext uri="{FF2B5EF4-FFF2-40B4-BE49-F238E27FC236}">
                <a16:creationId xmlns:a16="http://schemas.microsoft.com/office/drawing/2014/main" id="{77B34131-5FC5-29E5-129F-CA9BCF5970CB}"/>
              </a:ext>
            </a:extLst>
          </p:cNvPr>
          <p:cNvSpPr/>
          <p:nvPr/>
        </p:nvSpPr>
        <p:spPr>
          <a:xfrm>
            <a:off x="615315" y="6175211"/>
            <a:ext cx="209550" cy="422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2">
            <a:extLst>
              <a:ext uri="{FF2B5EF4-FFF2-40B4-BE49-F238E27FC236}">
                <a16:creationId xmlns:a16="http://schemas.microsoft.com/office/drawing/2014/main" id="{6A3FF462-3F0E-29F5-4C78-90E07E62CAF2}"/>
              </a:ext>
            </a:extLst>
          </p:cNvPr>
          <p:cNvSpPr/>
          <p:nvPr/>
        </p:nvSpPr>
        <p:spPr>
          <a:xfrm>
            <a:off x="615315" y="6272202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8" name="Text 13">
            <a:extLst>
              <a:ext uri="{FF2B5EF4-FFF2-40B4-BE49-F238E27FC236}">
                <a16:creationId xmlns:a16="http://schemas.microsoft.com/office/drawing/2014/main" id="{3D79AFE3-2277-0916-FA00-354A276D64F4}"/>
              </a:ext>
            </a:extLst>
          </p:cNvPr>
          <p:cNvSpPr/>
          <p:nvPr/>
        </p:nvSpPr>
        <p:spPr>
          <a:xfrm>
            <a:off x="615315" y="6272202"/>
            <a:ext cx="209550" cy="422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9" name="Image 3" descr="https://test-kimi-img.moonshot.cn/pub/slides/slides_tmpl/image/25-07-11-18:09:52-d1oe5s5cmrb5eq9iq9lg.png">
            <a:extLst>
              <a:ext uri="{FF2B5EF4-FFF2-40B4-BE49-F238E27FC236}">
                <a16:creationId xmlns:a16="http://schemas.microsoft.com/office/drawing/2014/main" id="{12410BD7-1BFA-8857-3E94-171E395C12E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10443210" y="462280"/>
            <a:ext cx="762000" cy="76200"/>
          </a:xfrm>
          <a:prstGeom prst="rect">
            <a:avLst/>
          </a:prstGeom>
        </p:spPr>
      </p:pic>
      <p:pic>
        <p:nvPicPr>
          <p:cNvPr id="20" name="Image 4" descr="https://test-kimi-img.moonshot.cn/pub/slides/slides_tmpl/image/25-07-11-18:09:52-d1oe5s5cmrb5eq9iq9lg.png">
            <a:extLst>
              <a:ext uri="{FF2B5EF4-FFF2-40B4-BE49-F238E27FC236}">
                <a16:creationId xmlns:a16="http://schemas.microsoft.com/office/drawing/2014/main" id="{F0574A2F-D9BA-A725-9781-EA6FE065711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10443210" y="593090"/>
            <a:ext cx="76200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75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2A88F-26A9-0C60-AF3D-E32A14217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https://test-kimi-img.moonshot.cn/pub/slides/slides_tmpl/image/25-07-11-18:09:53-d1oe5sdcmrb5eq9iq9q0.png">
            <a:extLst>
              <a:ext uri="{FF2B5EF4-FFF2-40B4-BE49-F238E27FC236}">
                <a16:creationId xmlns:a16="http://schemas.microsoft.com/office/drawing/2014/main" id="{F7996B49-3776-23D2-2F88-E749A41FF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" y="1694244"/>
            <a:ext cx="11580544" cy="3742690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F7001A8D-8D6C-4D4B-7863-88F988BBB62C}"/>
              </a:ext>
            </a:extLst>
          </p:cNvPr>
          <p:cNvSpPr/>
          <p:nvPr/>
        </p:nvSpPr>
        <p:spPr>
          <a:xfrm>
            <a:off x="541020" y="532130"/>
            <a:ext cx="10479405" cy="74424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zh-CN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DDIM</a:t>
            </a:r>
            <a:r>
              <a:rPr lang="zh-CN" alt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推导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6">
                <a:extLst>
                  <a:ext uri="{FF2B5EF4-FFF2-40B4-BE49-F238E27FC236}">
                    <a16:creationId xmlns:a16="http://schemas.microsoft.com/office/drawing/2014/main" id="{A660FF24-3216-928D-7119-F1FD44AA29D1}"/>
                  </a:ext>
                </a:extLst>
              </p:cNvPr>
              <p:cNvSpPr/>
              <p:nvPr/>
            </p:nvSpPr>
            <p:spPr>
              <a:xfrm>
                <a:off x="1277815" y="1858645"/>
                <a:ext cx="9630508" cy="4628871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𝑃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𝑠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 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sz="2000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endParaRPr lang="en-US" altLang="zh-CN" sz="2000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r>
                  <a:rPr lang="zh-CN" altLang="en-US" sz="2000" dirty="0">
                    <a:solidFill>
                      <a:srgbClr val="26262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iSans" pitchFamily="34" charset="-120"/>
                  </a:rPr>
                  <a:t>我们现在需要求左式，不妨来设一下左式的形式，然后通过待定系数法来求得它的表达式：</a:t>
                </a:r>
                <a:endParaRPr lang="en-US" altLang="zh-CN" sz="2000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endParaRPr lang="en-US" altLang="zh-CN" sz="2000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endParaRPr lang="en-US" altLang="zh-CN" sz="2000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r>
                  <a:rPr lang="zh-CN" altLang="en-US" sz="2000" dirty="0">
                    <a:solidFill>
                      <a:srgbClr val="26262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iSans" pitchFamily="34" charset="-120"/>
                  </a:rPr>
                  <a:t>其中，</a:t>
                </a:r>
                <a:r>
                  <a:rPr lang="en-US" altLang="zh-CN" sz="2000" dirty="0" err="1">
                    <a:solidFill>
                      <a:srgbClr val="26262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iSans" pitchFamily="34" charset="-120"/>
                  </a:rPr>
                  <a:t>k,m</a:t>
                </a:r>
                <a:r>
                  <a:rPr lang="en-US" altLang="zh-CN" sz="2000" dirty="0">
                    <a:solidFill>
                      <a:srgbClr val="26262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iSans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Sans" pitchFamily="34" charset="-120"/>
                      </a:rPr>
                      <m:t>𝜎</m:t>
                    </m:r>
                  </m:oMath>
                </a14:m>
                <a:r>
                  <a:rPr lang="zh-CN" altLang="en-US" sz="2000" dirty="0">
                    <a:solidFill>
                      <a:srgbClr val="26262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iSans" pitchFamily="34" charset="-120"/>
                  </a:rPr>
                  <a:t>三个未知，我们可以用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  <m:t>𝑘</m:t>
                        </m:r>
                      </m:sub>
                    </m:sSub>
                    <m:r>
                      <a:rPr lang="en-US" altLang="zh-CN" sz="2000" i="1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Sans" pitchFamily="34" charset="-12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rgbClr val="26262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iSans" pitchFamily="34" charset="-120"/>
                  </a:rPr>
                  <a:t>来表达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rgbClr val="26262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iSans" pitchFamily="34" charset="-120"/>
                  </a:rPr>
                  <a:t>：</a:t>
                </a:r>
                <a:endParaRPr lang="en-US" altLang="zh-CN" sz="2000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𝑠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=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𝑚</m:t>
                          </m:r>
                          <m:sSub>
                            <m:sSubPr>
                              <m:ctrlPr>
                                <a:rPr lang="en-US" altLang="zh-CN" sz="200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+</m:t>
                      </m:r>
                      <m:r>
                        <a:rPr lang="zh-CN" altLang="en-US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𝜎𝜀</m:t>
                      </m:r>
                    </m:oMath>
                  </m:oMathPara>
                </a14:m>
                <a:endParaRPr lang="en-US" altLang="zh-CN" sz="2000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endParaRPr lang="en-US" altLang="zh-CN" sz="2000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r>
                  <a:rPr lang="zh-CN" altLang="en-US" sz="2000" dirty="0">
                    <a:solidFill>
                      <a:srgbClr val="26262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iSans" pitchFamily="34" charset="-120"/>
                  </a:rPr>
                  <a:t>由于我们有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Sans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  <m:t> 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Sans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</m:ctrlPr>
                      </m:radPr>
                      <m:deg/>
                      <m:e>
                        <m:acc>
                          <m:accPr>
                            <m:chr m:val="̅"/>
                            <m:ctrlP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MiSans" pitchFamily="34" charset="-122"/>
                                <a:cs typeface="MiSans" pitchFamily="34" charset="-12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iSans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b="0" i="1" smtClean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iSans" pitchFamily="34" charset="-12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iSans" pitchFamily="34" charset="-12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rad>
                    <m:sSub>
                      <m:sSubPr>
                        <m:ctrlPr>
                          <a:rPr lang="en-US" altLang="zh-CN" sz="200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MiSans" pitchFamily="34" charset="-122"/>
                        <a:cs typeface="MiSans" pitchFamily="34" charset="-12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zh-CN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  <m:t>1−</m:t>
                        </m:r>
                        <m:acc>
                          <m:accPr>
                            <m:chr m:val="̅"/>
                            <m:ctrlP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MiSans" pitchFamily="34" charset="-122"/>
                                <a:cs typeface="MiSans" pitchFamily="34" charset="-12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iSans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b="0" i="1" smtClean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iSans" pitchFamily="34" charset="-12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iSans" pitchFamily="34" charset="-12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rad>
                    <m:r>
                      <a:rPr lang="zh-CN" altLang="en-US" sz="20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Sans" pitchFamily="34" charset="-120"/>
                      </a:rPr>
                      <m:t>𝜀</m:t>
                    </m:r>
                  </m:oMath>
                </a14:m>
                <a:r>
                  <a:rPr lang="zh-CN" altLang="en-US" sz="2000" dirty="0">
                    <a:solidFill>
                      <a:srgbClr val="26262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iSans" pitchFamily="34" charset="-120"/>
                  </a:rPr>
                  <a:t>，利用该式将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rgbClr val="26262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iSans" pitchFamily="34" charset="-120"/>
                  </a:rPr>
                  <a:t>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rgbClr val="26262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iSans" pitchFamily="34" charset="-120"/>
                  </a:rPr>
                  <a:t>表示：</a:t>
                </a:r>
                <a:endParaRPr lang="en-US" altLang="zh-CN" sz="2000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𝑠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=</m:t>
                      </m:r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𝑘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0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+</m:t>
                      </m:r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𝑚</m:t>
                      </m:r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MiSans" pitchFamily="34" charset="-122"/>
                                  <a:cs typeface="MiSans" pitchFamily="34" charset="-12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  <m:t>0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MiSans" pitchFamily="34" charset="-122"/>
                          <a:cs typeface="MiSans" pitchFamily="34" charset="-12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</m:ctrlPr>
                        </m:radPr>
                        <m:deg/>
                        <m:e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MiSans" pitchFamily="34" charset="-122"/>
                                  <a:cs typeface="MiSans" pitchFamily="34" charset="-12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sSupPr>
                        <m:e>
                          <m:r>
                            <a:rPr lang="zh-CN" altLang="en-US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𝜀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,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)+</m:t>
                      </m:r>
                      <m:r>
                        <a:rPr lang="zh-CN" altLang="en-US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𝜎𝜀</m:t>
                      </m:r>
                    </m:oMath>
                  </m:oMathPara>
                </a14:m>
                <a:endParaRPr lang="en-US" altLang="zh-CN" sz="2000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endParaRPr lang="en-US" altLang="zh-CN" sz="2000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endParaRPr lang="en-US" altLang="zh-CN" sz="2000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11" name="Text 6">
                <a:extLst>
                  <a:ext uri="{FF2B5EF4-FFF2-40B4-BE49-F238E27FC236}">
                    <a16:creationId xmlns:a16="http://schemas.microsoft.com/office/drawing/2014/main" id="{A660FF24-3216-928D-7119-F1FD44AA2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815" y="1858645"/>
                <a:ext cx="9630508" cy="4628871"/>
              </a:xfrm>
              <a:prstGeom prst="rect">
                <a:avLst/>
              </a:prstGeom>
              <a:blipFill>
                <a:blip r:embed="rId4"/>
                <a:stretch>
                  <a:fillRect l="-1647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hape 7">
            <a:extLst>
              <a:ext uri="{FF2B5EF4-FFF2-40B4-BE49-F238E27FC236}">
                <a16:creationId xmlns:a16="http://schemas.microsoft.com/office/drawing/2014/main" id="{299B454A-F90C-C928-37DF-37DC387C9B97}"/>
              </a:ext>
            </a:extLst>
          </p:cNvPr>
          <p:cNvSpPr/>
          <p:nvPr/>
        </p:nvSpPr>
        <p:spPr>
          <a:xfrm>
            <a:off x="9349740" y="6371590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3" name="Shape 8">
            <a:extLst>
              <a:ext uri="{FF2B5EF4-FFF2-40B4-BE49-F238E27FC236}">
                <a16:creationId xmlns:a16="http://schemas.microsoft.com/office/drawing/2014/main" id="{EB1D4020-725D-3F18-1CBA-0B4348164CBF}"/>
              </a:ext>
            </a:extLst>
          </p:cNvPr>
          <p:cNvSpPr/>
          <p:nvPr/>
        </p:nvSpPr>
        <p:spPr>
          <a:xfrm>
            <a:off x="615315" y="6078220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9884F30C-3194-08C9-921E-C3BD882AA553}"/>
              </a:ext>
            </a:extLst>
          </p:cNvPr>
          <p:cNvSpPr/>
          <p:nvPr/>
        </p:nvSpPr>
        <p:spPr>
          <a:xfrm>
            <a:off x="615315" y="6078220"/>
            <a:ext cx="209550" cy="422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0">
            <a:extLst>
              <a:ext uri="{FF2B5EF4-FFF2-40B4-BE49-F238E27FC236}">
                <a16:creationId xmlns:a16="http://schemas.microsoft.com/office/drawing/2014/main" id="{2F285DBF-BA0B-203C-EC9A-05BDA3CEB9EA}"/>
              </a:ext>
            </a:extLst>
          </p:cNvPr>
          <p:cNvSpPr/>
          <p:nvPr/>
        </p:nvSpPr>
        <p:spPr>
          <a:xfrm>
            <a:off x="615315" y="6175211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6" name="Text 11">
            <a:extLst>
              <a:ext uri="{FF2B5EF4-FFF2-40B4-BE49-F238E27FC236}">
                <a16:creationId xmlns:a16="http://schemas.microsoft.com/office/drawing/2014/main" id="{CD656849-DA30-A25D-43E8-66D16D4587AE}"/>
              </a:ext>
            </a:extLst>
          </p:cNvPr>
          <p:cNvSpPr/>
          <p:nvPr/>
        </p:nvSpPr>
        <p:spPr>
          <a:xfrm>
            <a:off x="615315" y="6175211"/>
            <a:ext cx="209550" cy="422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2">
            <a:extLst>
              <a:ext uri="{FF2B5EF4-FFF2-40B4-BE49-F238E27FC236}">
                <a16:creationId xmlns:a16="http://schemas.microsoft.com/office/drawing/2014/main" id="{26A86CB4-9997-50E0-11D4-F1FB3CC10CB1}"/>
              </a:ext>
            </a:extLst>
          </p:cNvPr>
          <p:cNvSpPr/>
          <p:nvPr/>
        </p:nvSpPr>
        <p:spPr>
          <a:xfrm>
            <a:off x="615315" y="6272202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8" name="Text 13">
            <a:extLst>
              <a:ext uri="{FF2B5EF4-FFF2-40B4-BE49-F238E27FC236}">
                <a16:creationId xmlns:a16="http://schemas.microsoft.com/office/drawing/2014/main" id="{B51C6205-575A-F124-3C7B-A1AE2E4F91D1}"/>
              </a:ext>
            </a:extLst>
          </p:cNvPr>
          <p:cNvSpPr/>
          <p:nvPr/>
        </p:nvSpPr>
        <p:spPr>
          <a:xfrm>
            <a:off x="615315" y="6272202"/>
            <a:ext cx="209550" cy="422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9" name="Image 3" descr="https://test-kimi-img.moonshot.cn/pub/slides/slides_tmpl/image/25-07-11-18:09:52-d1oe5s5cmrb5eq9iq9lg.png">
            <a:extLst>
              <a:ext uri="{FF2B5EF4-FFF2-40B4-BE49-F238E27FC236}">
                <a16:creationId xmlns:a16="http://schemas.microsoft.com/office/drawing/2014/main" id="{15D88176-7205-3753-04EC-3DFC5920E2B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10443210" y="462280"/>
            <a:ext cx="762000" cy="76200"/>
          </a:xfrm>
          <a:prstGeom prst="rect">
            <a:avLst/>
          </a:prstGeom>
        </p:spPr>
      </p:pic>
      <p:pic>
        <p:nvPicPr>
          <p:cNvPr id="20" name="Image 4" descr="https://test-kimi-img.moonshot.cn/pub/slides/slides_tmpl/image/25-07-11-18:09:52-d1oe5s5cmrb5eq9iq9lg.png">
            <a:extLst>
              <a:ext uri="{FF2B5EF4-FFF2-40B4-BE49-F238E27FC236}">
                <a16:creationId xmlns:a16="http://schemas.microsoft.com/office/drawing/2014/main" id="{46275B00-EB8F-C219-E2B4-9FE2B82C6D6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10443210" y="593090"/>
            <a:ext cx="762000" cy="76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C21501A-6F94-85B4-9651-0F940FF74D5A}"/>
                  </a:ext>
                </a:extLst>
              </p:cNvPr>
              <p:cNvSpPr txBox="1"/>
              <p:nvPr/>
            </p:nvSpPr>
            <p:spPr>
              <a:xfrm>
                <a:off x="3048000" y="3244334"/>
                <a:ext cx="60960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𝑃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𝑠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00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~</m:t>
                      </m:r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𝑁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𝑚</m:t>
                          </m:r>
                          <m:sSub>
                            <m:sSubPr>
                              <m:ctrlPr>
                                <a:rPr lang="en-US" altLang="zh-CN" sz="200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sSupPr>
                            <m:e>
                              <m:r>
                                <a:rPr lang="zh-CN" altLang="en-US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zh-CN" altLang="en-US" sz="2000" i="1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C21501A-6F94-85B4-9651-0F940FF74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244334"/>
                <a:ext cx="6096000" cy="400110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B963785-690B-7CC4-C1B3-13836908973C}"/>
              </a:ext>
            </a:extLst>
          </p:cNvPr>
          <p:cNvCxnSpPr/>
          <p:nvPr/>
        </p:nvCxnSpPr>
        <p:spPr>
          <a:xfrm>
            <a:off x="4214191" y="3644444"/>
            <a:ext cx="381094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710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03231-FB79-BC04-A1E2-51865F421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https://test-kimi-img.moonshot.cn/pub/slides/slides_tmpl/image/25-07-11-18:09:53-d1oe5sdcmrb5eq9iq9q0.png">
            <a:extLst>
              <a:ext uri="{FF2B5EF4-FFF2-40B4-BE49-F238E27FC236}">
                <a16:creationId xmlns:a16="http://schemas.microsoft.com/office/drawing/2014/main" id="{F1725512-1846-8C6F-9A2A-EDFDE8F7A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" y="1694244"/>
            <a:ext cx="11580544" cy="3742690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08F6B42C-2D7A-D48A-FFC5-F9A53333DEC9}"/>
              </a:ext>
            </a:extLst>
          </p:cNvPr>
          <p:cNvSpPr/>
          <p:nvPr/>
        </p:nvSpPr>
        <p:spPr>
          <a:xfrm>
            <a:off x="541020" y="532130"/>
            <a:ext cx="10479405" cy="74424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zh-CN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DDIM</a:t>
            </a:r>
            <a:r>
              <a:rPr lang="zh-CN" alt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推导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6">
                <a:extLst>
                  <a:ext uri="{FF2B5EF4-FFF2-40B4-BE49-F238E27FC236}">
                    <a16:creationId xmlns:a16="http://schemas.microsoft.com/office/drawing/2014/main" id="{622753DF-A9E8-E1D0-FD15-246692CA3C1D}"/>
                  </a:ext>
                </a:extLst>
              </p:cNvPr>
              <p:cNvSpPr/>
              <p:nvPr/>
            </p:nvSpPr>
            <p:spPr>
              <a:xfrm>
                <a:off x="1277815" y="1858645"/>
                <a:ext cx="9630508" cy="446722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𝑠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=</m:t>
                      </m:r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𝑘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0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+</m:t>
                      </m:r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𝑚</m:t>
                      </m:r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MiSans" pitchFamily="34" charset="-122"/>
                                  <a:cs typeface="MiSans" pitchFamily="34" charset="-12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  <m:t>0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MiSans" pitchFamily="34" charset="-122"/>
                          <a:cs typeface="MiSans" pitchFamily="34" charset="-12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</m:ctrlPr>
                        </m:radPr>
                        <m:deg/>
                        <m:e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MiSans" pitchFamily="34" charset="-122"/>
                                  <a:cs typeface="MiSans" pitchFamily="34" charset="-12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sSupPr>
                        <m:e>
                          <m:r>
                            <a:rPr lang="zh-CN" altLang="en-US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𝜀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,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)+</m:t>
                      </m:r>
                      <m:r>
                        <a:rPr lang="zh-CN" altLang="en-US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𝜎𝜀</m:t>
                      </m:r>
                    </m:oMath>
                  </m:oMathPara>
                </a14:m>
                <a:endParaRPr lang="en-US" altLang="zh-CN" sz="2000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r>
                  <a:rPr lang="zh-CN" altLang="en-US" sz="2000" dirty="0">
                    <a:solidFill>
                      <a:srgbClr val="26262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iSans" pitchFamily="34" charset="-120"/>
                  </a:rPr>
                  <a:t>化简得：</a:t>
                </a:r>
                <a:endParaRPr lang="en-US" altLang="zh-CN" sz="2000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𝑠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=(</m:t>
                      </m:r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𝑘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𝑚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MiSans" pitchFamily="34" charset="-122"/>
                                  <a:cs typeface="MiSans" pitchFamily="34" charset="-12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MiSans" pitchFamily="34" charset="-122"/>
                                      <a:cs typeface="MiSans" pitchFamily="34" charset="-12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  <m:t>)</m:t>
                          </m:r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0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+(</m:t>
                      </m:r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𝑚</m:t>
                      </m:r>
                      <m:rad>
                        <m:radPr>
                          <m:degHide m:val="on"/>
                          <m:ctrlP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</m:ctrlPr>
                        </m:radPr>
                        <m:deg/>
                        <m:e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MiSans" pitchFamily="34" charset="-122"/>
                                  <a:cs typeface="MiSans" pitchFamily="34" charset="-12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sSupPr>
                        <m:e>
                          <m:r>
                            <a:rPr lang="zh-CN" altLang="en-US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𝜀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,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+</m:t>
                      </m:r>
                      <m:r>
                        <a:rPr lang="zh-CN" altLang="en-US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𝜎𝜀</m:t>
                      </m:r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endParaRPr lang="en-US" altLang="zh-CN" sz="2000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r>
                  <a:rPr lang="zh-CN" altLang="en-US" sz="2000" dirty="0">
                    <a:solidFill>
                      <a:srgbClr val="26262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iSans" pitchFamily="34" charset="-120"/>
                  </a:rPr>
                  <a:t>而上式中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Sans" pitchFamily="34" charset="-120"/>
                      </a:rPr>
                      <m:t>𝑚</m:t>
                    </m:r>
                    <m:rad>
                      <m:radPr>
                        <m:degHide m:val="on"/>
                        <m:ctrlPr>
                          <a:rPr lang="en-US" altLang="zh-CN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  <m:t>1−</m:t>
                        </m:r>
                        <m:acc>
                          <m:accPr>
                            <m:chr m:val="̅"/>
                            <m:ctrlP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MiSans" pitchFamily="34" charset="-122"/>
                                <a:cs typeface="MiSans" pitchFamily="34" charset="-12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iSans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b="0" i="1" smtClean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iSans" pitchFamily="34" charset="-12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iSans" pitchFamily="34" charset="-12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</m:e>
                    </m:rad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</m:ctrlPr>
                      </m:sSupPr>
                      <m:e>
                        <m:r>
                          <a:rPr lang="zh-CN" altLang="en-US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  <m:t>𝜀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  <m:t>,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Sans" pitchFamily="34" charset="-120"/>
                      </a:rPr>
                      <m:t>~</m:t>
                    </m:r>
                    <m:r>
                      <a:rPr lang="en-US" altLang="zh-CN" sz="20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Sans" pitchFamily="34" charset="-120"/>
                      </a:rPr>
                      <m:t>𝑁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  <m:t>0,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  <m:t>(</m:t>
                        </m:r>
                        <m:r>
                          <a:rPr lang="en-US" altLang="zh-CN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  <m:t>1−</m:t>
                        </m:r>
                        <m:acc>
                          <m:accPr>
                            <m:chr m:val="̅"/>
                            <m:ctrlP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MiSans" pitchFamily="34" charset="-122"/>
                                <a:cs typeface="MiSans" pitchFamily="34" charset="-12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iSans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b="0" i="1" smtClean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iSans" pitchFamily="34" charset="-12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iSans" pitchFamily="34" charset="-12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altLang="zh-CN" sz="2000" dirty="0">
                    <a:solidFill>
                      <a:srgbClr val="26262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iSans" pitchFamily="34" charset="-120"/>
                  </a:rPr>
                  <a:t>),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Sans" pitchFamily="34" charset="-120"/>
                      </a:rPr>
                      <m:t>𝜎𝜀</m:t>
                    </m:r>
                    <m:r>
                      <a:rPr lang="en-US" altLang="zh-CN" sz="20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Sans" pitchFamily="34" charset="-120"/>
                      </a:rPr>
                      <m:t>~</m:t>
                    </m:r>
                    <m:r>
                      <a:rPr lang="en-US" altLang="zh-CN" sz="20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Sans" pitchFamily="34" charset="-120"/>
                      </a:rPr>
                      <m:t>𝑁</m:t>
                    </m:r>
                    <m:r>
                      <a:rPr lang="en-US" altLang="zh-CN" sz="20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Sans" pitchFamily="34" charset="-120"/>
                      </a:rPr>
                      <m:t>(0,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</m:ctrlPr>
                      </m:sSupPr>
                      <m:e>
                        <m:r>
                          <a:rPr lang="zh-CN" altLang="en-US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  <m:t>𝜎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Sans" pitchFamily="34" charset="-120"/>
                      </a:rPr>
                      <m:t>)</m:t>
                    </m:r>
                  </m:oMath>
                </a14:m>
                <a:r>
                  <a:rPr lang="en-US" altLang="zh-CN" sz="2000" dirty="0">
                    <a:solidFill>
                      <a:srgbClr val="26262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iSans" pitchFamily="34" charset="-120"/>
                  </a:rPr>
                  <a:t>,</a:t>
                </a:r>
                <a:r>
                  <a:rPr lang="zh-CN" altLang="en-US" sz="2000" dirty="0">
                    <a:solidFill>
                      <a:srgbClr val="26262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iSans" pitchFamily="34" charset="-120"/>
                  </a:rPr>
                  <a:t>由正态分布的可加性，我们得到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Sans" pitchFamily="34" charset="-120"/>
                      </a:rPr>
                      <m:t>𝑚</m:t>
                    </m:r>
                    <m:rad>
                      <m:radPr>
                        <m:degHide m:val="on"/>
                        <m:ctrlPr>
                          <a:rPr lang="en-US" altLang="zh-CN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  <m:t>1−</m:t>
                        </m:r>
                        <m:acc>
                          <m:accPr>
                            <m:chr m:val="̅"/>
                            <m:ctrlP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MiSans" pitchFamily="34" charset="-122"/>
                                <a:cs typeface="MiSans" pitchFamily="34" charset="-12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iSans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b="0" i="1" smtClean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iSans" pitchFamily="34" charset="-12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iSans" pitchFamily="34" charset="-12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</m:e>
                    </m:rad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</m:ctrlPr>
                      </m:sSupPr>
                      <m:e>
                        <m:r>
                          <a:rPr lang="zh-CN" altLang="en-US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  <m:t>𝜀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  <m:t>,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Sans" pitchFamily="34" charset="-120"/>
                      </a:rPr>
                      <m:t>+</m:t>
                    </m:r>
                    <m:r>
                      <a:rPr lang="zh-CN" altLang="en-US" sz="20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Sans" pitchFamily="34" charset="-120"/>
                      </a:rPr>
                      <m:t>𝜎𝜀</m:t>
                    </m:r>
                    <m:r>
                      <a:rPr lang="en-US" altLang="zh-CN" sz="20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Sans" pitchFamily="34" charset="-120"/>
                      </a:rPr>
                      <m:t>~</m:t>
                    </m:r>
                    <m:r>
                      <a:rPr lang="en-US" altLang="zh-CN" sz="20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Sans" pitchFamily="34" charset="-120"/>
                      </a:rPr>
                      <m:t>𝑁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  <m:t>0,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MiSans" pitchFamily="34" charset="-122"/>
                                <a:cs typeface="MiSans" pitchFamily="34" charset="-120"/>
                              </a:rPr>
                              <m:t>1−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sz="2000" b="0" i="1" smtClean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  <a:ea typeface="MiSans" pitchFamily="34" charset="-122"/>
                                    <a:cs typeface="MiSans" pitchFamily="34" charset="-12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solidFill>
                                          <a:srgbClr val="26262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MiSans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0" i="1" smtClean="0">
                                        <a:solidFill>
                                          <a:srgbClr val="26262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MiSans" pitchFamily="34" charset="-12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solidFill>
                                          <a:srgbClr val="26262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MiSans" pitchFamily="34" charset="-12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en-US" altLang="zh-CN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</m:ctrlPr>
                          </m:sSupPr>
                          <m:e>
                            <m:r>
                              <a:rPr lang="zh-CN" altLang="en-US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000" b="0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endParaRPr lang="en-US" altLang="zh-CN" sz="2000" b="0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r>
                  <a:rPr lang="zh-CN" altLang="en-US" sz="2000" dirty="0">
                    <a:solidFill>
                      <a:srgbClr val="26262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iSans" pitchFamily="34" charset="-120"/>
                  </a:rPr>
                  <a:t>于是，我们继续化简：</a:t>
                </a:r>
                <a:endParaRPr lang="en-US" altLang="zh-CN" sz="2000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𝑠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=(</m:t>
                      </m:r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𝑘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𝑚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MiSans" pitchFamily="34" charset="-122"/>
                                  <a:cs typeface="MiSans" pitchFamily="34" charset="-12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MiSans" pitchFamily="34" charset="-122"/>
                                      <a:cs typeface="MiSans" pitchFamily="34" charset="-12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  <m:t>)</m:t>
                          </m:r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0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MiSans" pitchFamily="34" charset="-122"/>
                                  <a:cs typeface="MiSans" pitchFamily="34" charset="-12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MiSans" pitchFamily="34" charset="-122"/>
                                  <a:cs typeface="MiSans" pitchFamily="34" charset="-12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MiSans" pitchFamily="34" charset="-122"/>
                                  <a:cs typeface="MiSans" pitchFamily="34" charset="-12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MiSans" pitchFamily="34" charset="-122"/>
                                  <a:cs typeface="MiSans" pitchFamily="34" charset="-12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MiSans" pitchFamily="34" charset="-122"/>
                                  <a:cs typeface="MiSans" pitchFamily="34" charset="-12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MiSans" pitchFamily="34" charset="-122"/>
                                      <a:cs typeface="MiSans" pitchFamily="34" charset="-12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sSupPr>
                            <m:e>
                              <m:r>
                                <a:rPr lang="zh-CN" altLang="en-US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zh-CN" altLang="en-US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𝜀</m:t>
                      </m:r>
                    </m:oMath>
                  </m:oMathPara>
                </a14:m>
                <a:endParaRPr lang="en-US" altLang="zh-CN" sz="2000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endParaRPr lang="en-US" altLang="zh-CN" sz="2000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r>
                  <a:rPr lang="zh-CN" altLang="en-US" sz="2000" dirty="0">
                    <a:solidFill>
                      <a:srgbClr val="26262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iSans" pitchFamily="34" charset="-120"/>
                  </a:rPr>
                  <a:t>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rgbClr val="26262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iSans" pitchFamily="34" charset="-120"/>
                  </a:rPr>
                  <a:t>除了可以采用上式表示，我们还可写出另一形式：</a:t>
                </a:r>
                <a:endParaRPr lang="en-US" altLang="zh-CN" sz="2000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𝑠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MiSans" pitchFamily="34" charset="-122"/>
                                  <a:cs typeface="MiSans" pitchFamily="34" charset="-12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  <m:t>0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MiSans" pitchFamily="34" charset="-122"/>
                          <a:cs typeface="MiSans" pitchFamily="34" charset="-12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</m:ctrlPr>
                        </m:radPr>
                        <m:deg/>
                        <m:e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MiSans" pitchFamily="34" charset="-122"/>
                                  <a:cs typeface="MiSans" pitchFamily="34" charset="-12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r>
                        <a:rPr lang="zh-CN" altLang="en-US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𝜀</m:t>
                      </m:r>
                    </m:oMath>
                  </m:oMathPara>
                </a14:m>
                <a:endParaRPr lang="en-US" altLang="zh-CN" sz="2000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endParaRPr lang="en-US" altLang="zh-CN" sz="2000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endParaRPr lang="en-US" altLang="zh-CN" sz="2000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endParaRPr lang="en-US" altLang="zh-CN" sz="2000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endParaRPr lang="en-US" altLang="zh-CN" sz="2000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endParaRPr lang="en-US" altLang="zh-CN" sz="2000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11" name="Text 6">
                <a:extLst>
                  <a:ext uri="{FF2B5EF4-FFF2-40B4-BE49-F238E27FC236}">
                    <a16:creationId xmlns:a16="http://schemas.microsoft.com/office/drawing/2014/main" id="{622753DF-A9E8-E1D0-FD15-246692CA3C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815" y="1858645"/>
                <a:ext cx="9630508" cy="4467225"/>
              </a:xfrm>
              <a:prstGeom prst="rect">
                <a:avLst/>
              </a:prstGeom>
              <a:blipFill>
                <a:blip r:embed="rId4"/>
                <a:stretch>
                  <a:fillRect l="-1647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hape 7">
            <a:extLst>
              <a:ext uri="{FF2B5EF4-FFF2-40B4-BE49-F238E27FC236}">
                <a16:creationId xmlns:a16="http://schemas.microsoft.com/office/drawing/2014/main" id="{4FEE4ADE-74EE-2C96-612E-E22258139F1E}"/>
              </a:ext>
            </a:extLst>
          </p:cNvPr>
          <p:cNvSpPr/>
          <p:nvPr/>
        </p:nvSpPr>
        <p:spPr>
          <a:xfrm>
            <a:off x="9349740" y="6371590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3" name="Shape 8">
            <a:extLst>
              <a:ext uri="{FF2B5EF4-FFF2-40B4-BE49-F238E27FC236}">
                <a16:creationId xmlns:a16="http://schemas.microsoft.com/office/drawing/2014/main" id="{42D10AF9-6AE0-0CA8-7D0D-842FF5AB6ECB}"/>
              </a:ext>
            </a:extLst>
          </p:cNvPr>
          <p:cNvSpPr/>
          <p:nvPr/>
        </p:nvSpPr>
        <p:spPr>
          <a:xfrm>
            <a:off x="615315" y="6078220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C0C7C027-7AFD-D193-8BE3-89991D4E2A68}"/>
              </a:ext>
            </a:extLst>
          </p:cNvPr>
          <p:cNvSpPr/>
          <p:nvPr/>
        </p:nvSpPr>
        <p:spPr>
          <a:xfrm>
            <a:off x="615315" y="6078220"/>
            <a:ext cx="209550" cy="422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0">
            <a:extLst>
              <a:ext uri="{FF2B5EF4-FFF2-40B4-BE49-F238E27FC236}">
                <a16:creationId xmlns:a16="http://schemas.microsoft.com/office/drawing/2014/main" id="{ADD1FEC0-C77D-E78E-94A0-47B202479999}"/>
              </a:ext>
            </a:extLst>
          </p:cNvPr>
          <p:cNvSpPr/>
          <p:nvPr/>
        </p:nvSpPr>
        <p:spPr>
          <a:xfrm>
            <a:off x="615315" y="6175211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6" name="Text 11">
            <a:extLst>
              <a:ext uri="{FF2B5EF4-FFF2-40B4-BE49-F238E27FC236}">
                <a16:creationId xmlns:a16="http://schemas.microsoft.com/office/drawing/2014/main" id="{6DE168C3-1D07-6AB8-8973-D6362F30DF5D}"/>
              </a:ext>
            </a:extLst>
          </p:cNvPr>
          <p:cNvSpPr/>
          <p:nvPr/>
        </p:nvSpPr>
        <p:spPr>
          <a:xfrm>
            <a:off x="615315" y="6175211"/>
            <a:ext cx="209550" cy="422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2">
            <a:extLst>
              <a:ext uri="{FF2B5EF4-FFF2-40B4-BE49-F238E27FC236}">
                <a16:creationId xmlns:a16="http://schemas.microsoft.com/office/drawing/2014/main" id="{67615ECD-EAA7-CC0E-EFE3-EC6728D6D22E}"/>
              </a:ext>
            </a:extLst>
          </p:cNvPr>
          <p:cNvSpPr/>
          <p:nvPr/>
        </p:nvSpPr>
        <p:spPr>
          <a:xfrm>
            <a:off x="615315" y="6272202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8" name="Text 13">
            <a:extLst>
              <a:ext uri="{FF2B5EF4-FFF2-40B4-BE49-F238E27FC236}">
                <a16:creationId xmlns:a16="http://schemas.microsoft.com/office/drawing/2014/main" id="{611CCEC3-0422-41F6-AA34-91A1543F6750}"/>
              </a:ext>
            </a:extLst>
          </p:cNvPr>
          <p:cNvSpPr/>
          <p:nvPr/>
        </p:nvSpPr>
        <p:spPr>
          <a:xfrm>
            <a:off x="615315" y="6272202"/>
            <a:ext cx="209550" cy="422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9" name="Image 3" descr="https://test-kimi-img.moonshot.cn/pub/slides/slides_tmpl/image/25-07-11-18:09:52-d1oe5s5cmrb5eq9iq9lg.png">
            <a:extLst>
              <a:ext uri="{FF2B5EF4-FFF2-40B4-BE49-F238E27FC236}">
                <a16:creationId xmlns:a16="http://schemas.microsoft.com/office/drawing/2014/main" id="{51477348-36EC-1D9B-04EE-15480683D01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10443210" y="462280"/>
            <a:ext cx="762000" cy="76200"/>
          </a:xfrm>
          <a:prstGeom prst="rect">
            <a:avLst/>
          </a:prstGeom>
        </p:spPr>
      </p:pic>
      <p:pic>
        <p:nvPicPr>
          <p:cNvPr id="20" name="Image 4" descr="https://test-kimi-img.moonshot.cn/pub/slides/slides_tmpl/image/25-07-11-18:09:52-d1oe5s5cmrb5eq9iq9lg.png">
            <a:extLst>
              <a:ext uri="{FF2B5EF4-FFF2-40B4-BE49-F238E27FC236}">
                <a16:creationId xmlns:a16="http://schemas.microsoft.com/office/drawing/2014/main" id="{95C7EC67-4309-2391-9E56-43325DFC02D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10443210" y="593090"/>
            <a:ext cx="76200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287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1CBC0-AF96-84FD-E496-179330F6C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https://test-kimi-img.moonshot.cn/pub/slides/slides_tmpl/image/25-07-11-18:09:53-d1oe5sdcmrb5eq9iq9q0.png">
            <a:extLst>
              <a:ext uri="{FF2B5EF4-FFF2-40B4-BE49-F238E27FC236}">
                <a16:creationId xmlns:a16="http://schemas.microsoft.com/office/drawing/2014/main" id="{D55F6E7C-256D-EA39-EA6D-981C4A9E2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" y="1694244"/>
            <a:ext cx="11580544" cy="3742690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23DDC928-659B-78B8-9DAD-BAC05247D4EA}"/>
              </a:ext>
            </a:extLst>
          </p:cNvPr>
          <p:cNvSpPr/>
          <p:nvPr/>
        </p:nvSpPr>
        <p:spPr>
          <a:xfrm>
            <a:off x="541020" y="532130"/>
            <a:ext cx="10479405" cy="74424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zh-CN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DDIM</a:t>
            </a:r>
            <a:r>
              <a:rPr lang="zh-CN" alt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推导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6">
                <a:extLst>
                  <a:ext uri="{FF2B5EF4-FFF2-40B4-BE49-F238E27FC236}">
                    <a16:creationId xmlns:a16="http://schemas.microsoft.com/office/drawing/2014/main" id="{6047FD9E-D626-BDB5-32B0-B7F069AFDC50}"/>
                  </a:ext>
                </a:extLst>
              </p:cNvPr>
              <p:cNvSpPr/>
              <p:nvPr/>
            </p:nvSpPr>
            <p:spPr>
              <a:xfrm>
                <a:off x="1277815" y="1858645"/>
                <a:ext cx="9630508" cy="446722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𝑠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=(</m:t>
                      </m:r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𝑘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𝑚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MiSans" pitchFamily="34" charset="-122"/>
                                  <a:cs typeface="MiSans" pitchFamily="34" charset="-12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MiSans" pitchFamily="34" charset="-122"/>
                                      <a:cs typeface="MiSans" pitchFamily="34" charset="-12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  <m:t>)</m:t>
                          </m:r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0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MiSans" pitchFamily="34" charset="-122"/>
                                  <a:cs typeface="MiSans" pitchFamily="34" charset="-12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MiSans" pitchFamily="34" charset="-122"/>
                                  <a:cs typeface="MiSans" pitchFamily="34" charset="-12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MiSans" pitchFamily="34" charset="-122"/>
                                  <a:cs typeface="MiSans" pitchFamily="34" charset="-12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MiSans" pitchFamily="34" charset="-122"/>
                                  <a:cs typeface="MiSans" pitchFamily="34" charset="-12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MiSans" pitchFamily="34" charset="-122"/>
                                  <a:cs typeface="MiSans" pitchFamily="34" charset="-12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MiSans" pitchFamily="34" charset="-122"/>
                                      <a:cs typeface="MiSans" pitchFamily="34" charset="-12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sSupPr>
                            <m:e>
                              <m:r>
                                <a:rPr lang="zh-CN" altLang="en-US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zh-CN" altLang="en-US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𝜀</m:t>
                      </m:r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MiSans" pitchFamily="34" charset="-122"/>
                                  <a:cs typeface="MiSans" pitchFamily="34" charset="-12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  <m:t>0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MiSans" pitchFamily="34" charset="-122"/>
                          <a:cs typeface="MiSans" pitchFamily="34" charset="-12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</m:ctrlPr>
                        </m:radPr>
                        <m:deg/>
                        <m:e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MiSans" pitchFamily="34" charset="-122"/>
                                  <a:cs typeface="MiSans" pitchFamily="34" charset="-12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r>
                        <a:rPr lang="zh-CN" altLang="en-US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𝜀</m:t>
                      </m:r>
                    </m:oMath>
                  </m:oMathPara>
                </a14:m>
                <a:endParaRPr lang="en-US" altLang="zh-CN" sz="2000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endParaRPr lang="en-US" altLang="zh-CN" sz="2000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r>
                  <a:rPr lang="zh-CN" altLang="en-US" sz="2000" dirty="0">
                    <a:solidFill>
                      <a:srgbClr val="26262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iSans" pitchFamily="34" charset="-120"/>
                  </a:rPr>
                  <a:t>由此，我们可得：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  <m:t>𝑘</m:t>
                        </m:r>
                        <m:r>
                          <a:rPr lang="en-US" altLang="zh-CN" sz="2000" b="0" i="1" dirty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  <m:t>+</m:t>
                        </m:r>
                        <m:r>
                          <a:rPr lang="en-US" altLang="zh-CN" sz="2000" b="0" i="1" dirty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  <m:t>𝑚</m:t>
                        </m:r>
                        <m:rad>
                          <m:radPr>
                            <m:degHide m:val="on"/>
                            <m:ctrlP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MiSans" pitchFamily="34" charset="-122"/>
                                <a:cs typeface="MiSans" pitchFamily="34" charset="-120"/>
                              </a:rPr>
                            </m:ctrlPr>
                          </m:radPr>
                          <m:deg/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000" b="0" i="1" smtClean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  <a:ea typeface="MiSans" pitchFamily="34" charset="-122"/>
                                    <a:cs typeface="MiSans" pitchFamily="34" charset="-12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solidFill>
                                          <a:srgbClr val="26262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MiSans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0" i="1" smtClean="0">
                                        <a:solidFill>
                                          <a:srgbClr val="26262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MiSans" pitchFamily="34" charset="-12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solidFill>
                                          <a:srgbClr val="26262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MiSans" pitchFamily="34" charset="-12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acc>
                          </m:e>
                        </m:rad>
                      </m:e>
                    </m:d>
                    <m:r>
                      <a:rPr lang="en-US" altLang="zh-CN" sz="20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MiSans" pitchFamily="34" charset="-122"/>
                        <a:cs typeface="MiSans" pitchFamily="34" charset="-120"/>
                      </a:rPr>
                      <m:t>=</m:t>
                    </m:r>
                  </m:oMath>
                </a14:m>
                <a:r>
                  <a:rPr lang="en-US" altLang="zh-CN" sz="2000" b="0" dirty="0">
                    <a:solidFill>
                      <a:srgbClr val="262626"/>
                    </a:solidFill>
                    <a:ea typeface="MiSans" pitchFamily="34" charset="-122"/>
                    <a:cs typeface="MiSans" pitchFamily="34" charset="-12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</m:ctrlPr>
                      </m:radPr>
                      <m:deg/>
                      <m:e>
                        <m:acc>
                          <m:accPr>
                            <m:chr m:val="̅"/>
                            <m:ctrlP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MiSans" pitchFamily="34" charset="-122"/>
                                <a:cs typeface="MiSans" pitchFamily="34" charset="-12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iSans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b="0" i="1" smtClean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iSans" pitchFamily="34" charset="-12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iSans" pitchFamily="34" charset="-120"/>
                                  </a:rPr>
                                  <m:t>𝑠</m:t>
                                </m:r>
                              </m:sub>
                            </m:sSub>
                          </m:e>
                        </m:acc>
                      </m:e>
                    </m:rad>
                  </m:oMath>
                </a14:m>
                <a:r>
                  <a:rPr lang="en-US" altLang="zh-CN" sz="2000" dirty="0">
                    <a:solidFill>
                      <a:srgbClr val="26262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iSans" pitchFamily="34" charset="-120"/>
                  </a:rPr>
                  <a:t>,</a:t>
                </a:r>
                <a:r>
                  <a:rPr lang="en-US" altLang="zh-CN" sz="2000" b="0" dirty="0">
                    <a:solidFill>
                      <a:srgbClr val="262626"/>
                    </a:solidFill>
                    <a:ea typeface="MiSans" pitchFamily="34" charset="-122"/>
                    <a:cs typeface="MiSans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MiSans" pitchFamily="34" charset="-122"/>
                        <a:cs typeface="MiSans" pitchFamily="34" charset="-12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altLang="zh-CN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MiSans" pitchFamily="34" charset="-122"/>
                                <a:cs typeface="MiSans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MiSans" pitchFamily="34" charset="-122"/>
                                <a:cs typeface="MiSans" pitchFamily="34" charset="-12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MiSans" pitchFamily="34" charset="-122"/>
                                <a:cs typeface="MiSans" pitchFamily="34" charset="-12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MiSans" pitchFamily="34" charset="-122"/>
                                <a:cs typeface="MiSans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MiSans" pitchFamily="34" charset="-122"/>
                                <a:cs typeface="MiSans" pitchFamily="34" charset="-120"/>
                              </a:rPr>
                              <m:t>1−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sz="2000" b="0" i="1" smtClean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  <a:ea typeface="MiSans" pitchFamily="34" charset="-122"/>
                                    <a:cs typeface="MiSans" pitchFamily="34" charset="-12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solidFill>
                                          <a:srgbClr val="26262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MiSans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0" i="1" smtClean="0">
                                        <a:solidFill>
                                          <a:srgbClr val="26262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MiSans" pitchFamily="34" charset="-12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solidFill>
                                          <a:srgbClr val="26262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MiSans" pitchFamily="34" charset="-12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en-US" altLang="zh-CN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</m:ctrlPr>
                          </m:sSupPr>
                          <m:e>
                            <m:r>
                              <a:rPr lang="zh-CN" altLang="en-US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sz="20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Sans" pitchFamily="34" charset="-120"/>
                      </a:rPr>
                      <m:t>)=</m:t>
                    </m:r>
                  </m:oMath>
                </a14:m>
                <a:r>
                  <a:rPr lang="en-US" altLang="zh-CN" sz="2000" b="0" dirty="0">
                    <a:solidFill>
                      <a:srgbClr val="262626"/>
                    </a:solidFill>
                    <a:ea typeface="MiSans" pitchFamily="34" charset="-122"/>
                    <a:cs typeface="MiSans" pitchFamily="34" charset="-12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  <m:t>1−</m:t>
                        </m:r>
                        <m:acc>
                          <m:accPr>
                            <m:chr m:val="̅"/>
                            <m:ctrlP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MiSans" pitchFamily="34" charset="-122"/>
                                <a:cs typeface="MiSans" pitchFamily="34" charset="-12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iSans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b="0" i="1" smtClean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iSans" pitchFamily="34" charset="-12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iSans" pitchFamily="34" charset="-120"/>
                                  </a:rPr>
                                  <m:t>𝑠</m:t>
                                </m:r>
                              </m:sub>
                            </m:sSub>
                          </m:e>
                        </m:acc>
                      </m:e>
                    </m:rad>
                  </m:oMath>
                </a14:m>
                <a:endParaRPr lang="en-US" altLang="zh-CN" sz="2000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endParaRPr lang="en-US" altLang="zh-CN" sz="2000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r>
                  <a:rPr lang="zh-CN" altLang="en-US" sz="2000" dirty="0">
                    <a:solidFill>
                      <a:srgbClr val="26262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iSans" pitchFamily="34" charset="-120"/>
                  </a:rPr>
                  <a:t>令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Sans" pitchFamily="34" charset="-120"/>
                      </a:rPr>
                      <m:t>𝜎</m:t>
                    </m:r>
                  </m:oMath>
                </a14:m>
                <a:r>
                  <a:rPr lang="zh-CN" altLang="en-US" sz="2000" dirty="0">
                    <a:solidFill>
                      <a:srgbClr val="26262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iSans" pitchFamily="34" charset="-120"/>
                  </a:rPr>
                  <a:t>为自由变量，先求出</a:t>
                </a:r>
                <a:r>
                  <a:rPr lang="en-US" altLang="zh-CN" sz="2000" dirty="0" err="1">
                    <a:solidFill>
                      <a:srgbClr val="26262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iSans" pitchFamily="34" charset="-120"/>
                  </a:rPr>
                  <a:t>m,k</a:t>
                </a:r>
                <a:r>
                  <a:rPr lang="en-US" altLang="zh-CN" sz="2000" dirty="0">
                    <a:solidFill>
                      <a:srgbClr val="26262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iSans" pitchFamily="34" charset="-120"/>
                  </a:rPr>
                  <a:t>:</a:t>
                </a:r>
              </a:p>
              <a:p>
                <a:endParaRPr lang="en-US" altLang="zh-CN" sz="2000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𝑚</m:t>
                      </m:r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MiSans" pitchFamily="34" charset="-122"/>
                                  <a:cs typeface="MiSans" pitchFamily="34" charset="-12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MiSans" pitchFamily="34" charset="-122"/>
                                      <a:cs typeface="MiSans" pitchFamily="34" charset="-12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MiSans" pitchFamily="34" charset="-122"/>
                                  <a:cs typeface="MiSans" pitchFamily="34" charset="-12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MiSans" pitchFamily="34" charset="-122"/>
                                      <a:cs typeface="MiSans" pitchFamily="34" charset="-12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</m:den>
                      </m:f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,</m:t>
                      </m:r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𝑘</m:t>
                      </m:r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MiSans" pitchFamily="34" charset="-122"/>
                                  <a:cs typeface="MiSans" pitchFamily="34" charset="-12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−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MiSans" pitchFamily="34" charset="-122"/>
                                  <a:cs typeface="MiSans" pitchFamily="34" charset="-12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MiSans" pitchFamily="34" charset="-122"/>
                                      <a:cs typeface="MiSans" pitchFamily="34" charset="-12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MiSans" pitchFamily="34" charset="-122"/>
                                  <a:cs typeface="MiSans" pitchFamily="34" charset="-12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MiSans" pitchFamily="34" charset="-122"/>
                                      <a:cs typeface="MiSans" pitchFamily="34" charset="-12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MiSans" pitchFamily="34" charset="-122"/>
                                  <a:cs typeface="MiSans" pitchFamily="34" charset="-12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</m:oMath>
                  </m:oMathPara>
                </a14:m>
                <a:endParaRPr lang="en-US" altLang="zh-CN" sz="2000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endParaRPr lang="en-US" altLang="zh-CN" sz="2000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r>
                  <a:rPr lang="zh-CN" altLang="en-US" sz="2000" dirty="0">
                    <a:solidFill>
                      <a:srgbClr val="26262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iSans" pitchFamily="34" charset="-120"/>
                  </a:rPr>
                  <a:t>将上述</a:t>
                </a:r>
                <a:r>
                  <a:rPr lang="en-US" altLang="zh-CN" sz="2000" dirty="0" err="1">
                    <a:solidFill>
                      <a:srgbClr val="26262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iSans" pitchFamily="34" charset="-120"/>
                  </a:rPr>
                  <a:t>m,k</a:t>
                </a:r>
                <a:r>
                  <a:rPr lang="zh-CN" altLang="en-US" sz="2000" dirty="0">
                    <a:solidFill>
                      <a:srgbClr val="26262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iSans" pitchFamily="34" charset="-120"/>
                  </a:rPr>
                  <a:t>代入之前所设的均值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Sans" pitchFamily="34" charset="-120"/>
                      </a:rPr>
                      <m:t>𝑚</m:t>
                    </m:r>
                    <m:sSub>
                      <m:sSubPr>
                        <m:ctrlPr>
                          <a:rPr lang="en-US" altLang="zh-CN" sz="200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  <m:t>𝑘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Sans" pitchFamily="34" charset="-120"/>
                      </a:rPr>
                      <m:t>+</m:t>
                    </m:r>
                    <m:r>
                      <a:rPr lang="en-US" altLang="zh-CN" sz="20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Sans" pitchFamily="34" charset="-120"/>
                      </a:rPr>
                      <m:t>𝑘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rgbClr val="26262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iSans" pitchFamily="34" charset="-120"/>
                  </a:rPr>
                  <a:t>中：</a:t>
                </a:r>
                <a:endParaRPr lang="en-US" altLang="zh-CN" sz="2000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𝑚</m:t>
                      </m:r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𝑘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+</m:t>
                      </m:r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𝑘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0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MiSans" pitchFamily="34" charset="-122"/>
                                  <a:cs typeface="MiSans" pitchFamily="34" charset="-12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MiSans" pitchFamily="34" charset="-122"/>
                                      <a:cs typeface="MiSans" pitchFamily="34" charset="-12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MiSans" pitchFamily="34" charset="-122"/>
                                  <a:cs typeface="MiSans" pitchFamily="34" charset="-12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MiSans" pitchFamily="34" charset="-122"/>
                                      <a:cs typeface="MiSans" pitchFamily="34" charset="-12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𝑘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MiSans" pitchFamily="34" charset="-122"/>
                                  <a:cs typeface="MiSans" pitchFamily="34" charset="-12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0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−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MiSans" pitchFamily="34" charset="-122"/>
                                  <a:cs typeface="MiSans" pitchFamily="34" charset="-12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MiSans" pitchFamily="34" charset="-122"/>
                                      <a:cs typeface="MiSans" pitchFamily="34" charset="-12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MiSans" pitchFamily="34" charset="-122"/>
                                  <a:cs typeface="MiSans" pitchFamily="34" charset="-12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MiSans" pitchFamily="34" charset="-122"/>
                                      <a:cs typeface="MiSans" pitchFamily="34" charset="-12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MiSans" pitchFamily="34" charset="-122"/>
                                  <a:cs typeface="MiSans" pitchFamily="34" charset="-12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sz="2000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endParaRPr lang="en-US" altLang="zh-CN" sz="2000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endParaRPr lang="en-US" altLang="zh-CN" sz="2000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endParaRPr lang="en-US" altLang="zh-CN" sz="2000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11" name="Text 6">
                <a:extLst>
                  <a:ext uri="{FF2B5EF4-FFF2-40B4-BE49-F238E27FC236}">
                    <a16:creationId xmlns:a16="http://schemas.microsoft.com/office/drawing/2014/main" id="{6047FD9E-D626-BDB5-32B0-B7F069AFDC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815" y="1858645"/>
                <a:ext cx="9630508" cy="4467225"/>
              </a:xfrm>
              <a:prstGeom prst="rect">
                <a:avLst/>
              </a:prstGeom>
              <a:blipFill>
                <a:blip r:embed="rId4"/>
                <a:stretch>
                  <a:fillRect l="-1647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hape 7">
            <a:extLst>
              <a:ext uri="{FF2B5EF4-FFF2-40B4-BE49-F238E27FC236}">
                <a16:creationId xmlns:a16="http://schemas.microsoft.com/office/drawing/2014/main" id="{248CDE2C-DBBE-9E19-3F1B-488663740191}"/>
              </a:ext>
            </a:extLst>
          </p:cNvPr>
          <p:cNvSpPr/>
          <p:nvPr/>
        </p:nvSpPr>
        <p:spPr>
          <a:xfrm>
            <a:off x="9349740" y="6371590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3" name="Shape 8">
            <a:extLst>
              <a:ext uri="{FF2B5EF4-FFF2-40B4-BE49-F238E27FC236}">
                <a16:creationId xmlns:a16="http://schemas.microsoft.com/office/drawing/2014/main" id="{192FFD0E-51F4-80C0-6DDB-221646E49386}"/>
              </a:ext>
            </a:extLst>
          </p:cNvPr>
          <p:cNvSpPr/>
          <p:nvPr/>
        </p:nvSpPr>
        <p:spPr>
          <a:xfrm>
            <a:off x="615315" y="6078220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70AE97F2-D9B3-535D-258D-E700B7575C90}"/>
              </a:ext>
            </a:extLst>
          </p:cNvPr>
          <p:cNvSpPr/>
          <p:nvPr/>
        </p:nvSpPr>
        <p:spPr>
          <a:xfrm>
            <a:off x="615315" y="6078220"/>
            <a:ext cx="209550" cy="422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0">
            <a:extLst>
              <a:ext uri="{FF2B5EF4-FFF2-40B4-BE49-F238E27FC236}">
                <a16:creationId xmlns:a16="http://schemas.microsoft.com/office/drawing/2014/main" id="{5E2FAA4F-7ACD-7938-1398-7CC8F720B338}"/>
              </a:ext>
            </a:extLst>
          </p:cNvPr>
          <p:cNvSpPr/>
          <p:nvPr/>
        </p:nvSpPr>
        <p:spPr>
          <a:xfrm>
            <a:off x="615315" y="6175211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6" name="Text 11">
            <a:extLst>
              <a:ext uri="{FF2B5EF4-FFF2-40B4-BE49-F238E27FC236}">
                <a16:creationId xmlns:a16="http://schemas.microsoft.com/office/drawing/2014/main" id="{C831BADA-D1B0-60F4-743F-9CFE35F8CEB2}"/>
              </a:ext>
            </a:extLst>
          </p:cNvPr>
          <p:cNvSpPr/>
          <p:nvPr/>
        </p:nvSpPr>
        <p:spPr>
          <a:xfrm>
            <a:off x="615315" y="6175211"/>
            <a:ext cx="209550" cy="422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2">
            <a:extLst>
              <a:ext uri="{FF2B5EF4-FFF2-40B4-BE49-F238E27FC236}">
                <a16:creationId xmlns:a16="http://schemas.microsoft.com/office/drawing/2014/main" id="{7161D7DF-E874-D36A-92F8-4368C7C8ECBD}"/>
              </a:ext>
            </a:extLst>
          </p:cNvPr>
          <p:cNvSpPr/>
          <p:nvPr/>
        </p:nvSpPr>
        <p:spPr>
          <a:xfrm>
            <a:off x="615315" y="6272202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8" name="Text 13">
            <a:extLst>
              <a:ext uri="{FF2B5EF4-FFF2-40B4-BE49-F238E27FC236}">
                <a16:creationId xmlns:a16="http://schemas.microsoft.com/office/drawing/2014/main" id="{CD627585-93DD-033D-F7B8-6F4D6853A540}"/>
              </a:ext>
            </a:extLst>
          </p:cNvPr>
          <p:cNvSpPr/>
          <p:nvPr/>
        </p:nvSpPr>
        <p:spPr>
          <a:xfrm>
            <a:off x="615315" y="6272202"/>
            <a:ext cx="209550" cy="422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9" name="Image 3" descr="https://test-kimi-img.moonshot.cn/pub/slides/slides_tmpl/image/25-07-11-18:09:52-d1oe5s5cmrb5eq9iq9lg.png">
            <a:extLst>
              <a:ext uri="{FF2B5EF4-FFF2-40B4-BE49-F238E27FC236}">
                <a16:creationId xmlns:a16="http://schemas.microsoft.com/office/drawing/2014/main" id="{57E55C1E-BB42-E52E-32A5-3760920CF64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10443210" y="462280"/>
            <a:ext cx="762000" cy="76200"/>
          </a:xfrm>
          <a:prstGeom prst="rect">
            <a:avLst/>
          </a:prstGeom>
        </p:spPr>
      </p:pic>
      <p:pic>
        <p:nvPicPr>
          <p:cNvPr id="20" name="Image 4" descr="https://test-kimi-img.moonshot.cn/pub/slides/slides_tmpl/image/25-07-11-18:09:52-d1oe5s5cmrb5eq9iq9lg.png">
            <a:extLst>
              <a:ext uri="{FF2B5EF4-FFF2-40B4-BE49-F238E27FC236}">
                <a16:creationId xmlns:a16="http://schemas.microsoft.com/office/drawing/2014/main" id="{03E2E738-1BBD-CF33-FA1F-3552B792F2D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10443210" y="593090"/>
            <a:ext cx="76200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79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74EA8-BE61-D91F-CBA1-C8DDDB47F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https://test-kimi-img.moonshot.cn/pub/slides/slides_tmpl/image/25-07-11-18:09:53-d1oe5sdcmrb5eq9iq9q0.png">
            <a:extLst>
              <a:ext uri="{FF2B5EF4-FFF2-40B4-BE49-F238E27FC236}">
                <a16:creationId xmlns:a16="http://schemas.microsoft.com/office/drawing/2014/main" id="{308BA51F-D657-F9D6-468A-BED29A7BF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" y="1694244"/>
            <a:ext cx="11580544" cy="3742690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6A829497-BD56-5AD6-2F0E-6DE9C07CA929}"/>
              </a:ext>
            </a:extLst>
          </p:cNvPr>
          <p:cNvSpPr/>
          <p:nvPr/>
        </p:nvSpPr>
        <p:spPr>
          <a:xfrm>
            <a:off x="541020" y="532130"/>
            <a:ext cx="10479405" cy="74424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zh-CN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DDIM</a:t>
            </a:r>
            <a:r>
              <a:rPr lang="zh-CN" alt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推导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6">
                <a:extLst>
                  <a:ext uri="{FF2B5EF4-FFF2-40B4-BE49-F238E27FC236}">
                    <a16:creationId xmlns:a16="http://schemas.microsoft.com/office/drawing/2014/main" id="{89E89103-B30C-350D-975F-5750506C4D6C}"/>
                  </a:ext>
                </a:extLst>
              </p:cNvPr>
              <p:cNvSpPr/>
              <p:nvPr/>
            </p:nvSpPr>
            <p:spPr>
              <a:xfrm>
                <a:off x="1277815" y="1858645"/>
                <a:ext cx="9630508" cy="446722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𝜇</m:t>
                      </m:r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=</m:t>
                      </m:r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𝑚</m:t>
                      </m:r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𝑘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+</m:t>
                      </m:r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𝑘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0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MiSans" pitchFamily="34" charset="-122"/>
                                  <a:cs typeface="MiSans" pitchFamily="34" charset="-12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MiSans" pitchFamily="34" charset="-122"/>
                                      <a:cs typeface="MiSans" pitchFamily="34" charset="-12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MiSans" pitchFamily="34" charset="-122"/>
                                  <a:cs typeface="MiSans" pitchFamily="34" charset="-12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MiSans" pitchFamily="34" charset="-122"/>
                                      <a:cs typeface="MiSans" pitchFamily="34" charset="-12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𝑘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MiSans" pitchFamily="34" charset="-122"/>
                                  <a:cs typeface="MiSans" pitchFamily="34" charset="-12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0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−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MiSans" pitchFamily="34" charset="-122"/>
                                  <a:cs typeface="MiSans" pitchFamily="34" charset="-12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MiSans" pitchFamily="34" charset="-122"/>
                                      <a:cs typeface="MiSans" pitchFamily="34" charset="-12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MiSans" pitchFamily="34" charset="-122"/>
                                  <a:cs typeface="MiSans" pitchFamily="34" charset="-12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MiSans" pitchFamily="34" charset="-122"/>
                                      <a:cs typeface="MiSans" pitchFamily="34" charset="-12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MiSans" pitchFamily="34" charset="-122"/>
                                  <a:cs typeface="MiSans" pitchFamily="34" charset="-12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sz="2000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r>
                  <a:rPr lang="zh-CN" altLang="en-US" sz="2000" dirty="0">
                    <a:solidFill>
                      <a:srgbClr val="26262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iSans" pitchFamily="34" charset="-120"/>
                  </a:rPr>
                  <a:t>化简得：</a:t>
                </a:r>
                <a:endParaRPr lang="en-US" altLang="zh-CN" sz="2000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𝜇</m:t>
                      </m:r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MiSans" pitchFamily="34" charset="-122"/>
                                  <a:cs typeface="MiSans" pitchFamily="34" charset="-12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0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+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MiSans" pitchFamily="34" charset="-122"/>
                                  <a:cs typeface="MiSans" pitchFamily="34" charset="-12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MiSans" pitchFamily="34" charset="-122"/>
                                      <a:cs typeface="MiSans" pitchFamily="34" charset="-12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MiSans" pitchFamily="34" charset="-122"/>
                                  <a:cs typeface="MiSans" pitchFamily="34" charset="-12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MiSans" pitchFamily="34" charset="-122"/>
                                      <a:cs typeface="MiSans" pitchFamily="34" charset="-12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(</m:t>
                          </m:r>
                          <m:r>
                            <a:rPr lang="en-US" altLang="zh-CN" sz="20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𝑘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MiSans" pitchFamily="34" charset="-122"/>
                                  <a:cs typeface="MiSans" pitchFamily="34" charset="-12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0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r>
                  <a:rPr lang="zh-CN" altLang="en-US" sz="2000" dirty="0">
                    <a:solidFill>
                      <a:srgbClr val="26262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iSans" pitchFamily="34" charset="-120"/>
                  </a:rPr>
                  <a:t>由此，我们最后得到：</a:t>
                </a:r>
                <a:endParaRPr lang="en-US" altLang="zh-CN" sz="2000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endParaRPr lang="en-US" altLang="zh-CN" sz="2000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𝑃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𝑠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~</m:t>
                      </m:r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𝑁</m:t>
                      </m:r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MiSans" pitchFamily="34" charset="-122"/>
                                  <a:cs typeface="MiSans" pitchFamily="34" charset="-12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0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+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MiSans" pitchFamily="34" charset="-122"/>
                                  <a:cs typeface="MiSans" pitchFamily="34" charset="-12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MiSans" pitchFamily="34" charset="-122"/>
                                      <a:cs typeface="MiSans" pitchFamily="34" charset="-12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MiSans" pitchFamily="34" charset="-122"/>
                                  <a:cs typeface="MiSans" pitchFamily="34" charset="-12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MiSans" pitchFamily="34" charset="-122"/>
                                      <a:cs typeface="MiSans" pitchFamily="34" charset="-12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(</m:t>
                          </m:r>
                          <m:r>
                            <a:rPr lang="en-US" altLang="zh-CN" sz="20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𝑘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MiSans" pitchFamily="34" charset="-122"/>
                                  <a:cs typeface="MiSans" pitchFamily="34" charset="-12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0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),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sSupPr>
                        <m:e>
                          <m:r>
                            <a:rPr lang="zh-CN" altLang="en-US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𝜎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𝐼</m:t>
                      </m:r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endParaRPr lang="en-US" altLang="zh-CN" sz="2000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r>
                  <a:rPr lang="zh-CN" altLang="en-US" sz="2000" dirty="0">
                    <a:solidFill>
                      <a:srgbClr val="26262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iSans" pitchFamily="34" charset="-120"/>
                  </a:rPr>
                  <a:t>接下来，我们就可以利用这个新方法来采样。</a:t>
                </a:r>
                <a:endParaRPr lang="en-US" altLang="zh-CN" sz="2000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endParaRPr lang="en-US" altLang="zh-CN" sz="2000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11" name="Text 6">
                <a:extLst>
                  <a:ext uri="{FF2B5EF4-FFF2-40B4-BE49-F238E27FC236}">
                    <a16:creationId xmlns:a16="http://schemas.microsoft.com/office/drawing/2014/main" id="{89E89103-B30C-350D-975F-5750506C4D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815" y="1858645"/>
                <a:ext cx="9630508" cy="4467225"/>
              </a:xfrm>
              <a:prstGeom prst="rect">
                <a:avLst/>
              </a:prstGeom>
              <a:blipFill>
                <a:blip r:embed="rId4"/>
                <a:stretch>
                  <a:fillRect l="-1647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hape 7">
            <a:extLst>
              <a:ext uri="{FF2B5EF4-FFF2-40B4-BE49-F238E27FC236}">
                <a16:creationId xmlns:a16="http://schemas.microsoft.com/office/drawing/2014/main" id="{0A29F86D-5A9A-84A9-3F5E-4A10CBBB5BC2}"/>
              </a:ext>
            </a:extLst>
          </p:cNvPr>
          <p:cNvSpPr/>
          <p:nvPr/>
        </p:nvSpPr>
        <p:spPr>
          <a:xfrm>
            <a:off x="9349740" y="6371590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3" name="Shape 8">
            <a:extLst>
              <a:ext uri="{FF2B5EF4-FFF2-40B4-BE49-F238E27FC236}">
                <a16:creationId xmlns:a16="http://schemas.microsoft.com/office/drawing/2014/main" id="{DA8794EB-631A-135A-7658-E3701F96A995}"/>
              </a:ext>
            </a:extLst>
          </p:cNvPr>
          <p:cNvSpPr/>
          <p:nvPr/>
        </p:nvSpPr>
        <p:spPr>
          <a:xfrm>
            <a:off x="615315" y="6078220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6CF46C88-2325-C8F0-D11E-55F310466487}"/>
              </a:ext>
            </a:extLst>
          </p:cNvPr>
          <p:cNvSpPr/>
          <p:nvPr/>
        </p:nvSpPr>
        <p:spPr>
          <a:xfrm>
            <a:off x="615315" y="6078220"/>
            <a:ext cx="209550" cy="422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0">
            <a:extLst>
              <a:ext uri="{FF2B5EF4-FFF2-40B4-BE49-F238E27FC236}">
                <a16:creationId xmlns:a16="http://schemas.microsoft.com/office/drawing/2014/main" id="{78D0D123-87F5-B89A-46F4-D66031D314CA}"/>
              </a:ext>
            </a:extLst>
          </p:cNvPr>
          <p:cNvSpPr/>
          <p:nvPr/>
        </p:nvSpPr>
        <p:spPr>
          <a:xfrm>
            <a:off x="615315" y="6175211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6" name="Text 11">
            <a:extLst>
              <a:ext uri="{FF2B5EF4-FFF2-40B4-BE49-F238E27FC236}">
                <a16:creationId xmlns:a16="http://schemas.microsoft.com/office/drawing/2014/main" id="{DCDF6942-23C2-FFE3-EFA0-CB58C649E328}"/>
              </a:ext>
            </a:extLst>
          </p:cNvPr>
          <p:cNvSpPr/>
          <p:nvPr/>
        </p:nvSpPr>
        <p:spPr>
          <a:xfrm>
            <a:off x="615315" y="6175211"/>
            <a:ext cx="209550" cy="422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2">
            <a:extLst>
              <a:ext uri="{FF2B5EF4-FFF2-40B4-BE49-F238E27FC236}">
                <a16:creationId xmlns:a16="http://schemas.microsoft.com/office/drawing/2014/main" id="{F96ADEA7-AD49-319C-0120-C8D64A2BFD58}"/>
              </a:ext>
            </a:extLst>
          </p:cNvPr>
          <p:cNvSpPr/>
          <p:nvPr/>
        </p:nvSpPr>
        <p:spPr>
          <a:xfrm>
            <a:off x="615315" y="6272202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8" name="Text 13">
            <a:extLst>
              <a:ext uri="{FF2B5EF4-FFF2-40B4-BE49-F238E27FC236}">
                <a16:creationId xmlns:a16="http://schemas.microsoft.com/office/drawing/2014/main" id="{8289AA43-BA6A-F4FE-8E1E-E9673C6966F1}"/>
              </a:ext>
            </a:extLst>
          </p:cNvPr>
          <p:cNvSpPr/>
          <p:nvPr/>
        </p:nvSpPr>
        <p:spPr>
          <a:xfrm>
            <a:off x="615315" y="6272202"/>
            <a:ext cx="209550" cy="422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9" name="Image 3" descr="https://test-kimi-img.moonshot.cn/pub/slides/slides_tmpl/image/25-07-11-18:09:52-d1oe5s5cmrb5eq9iq9lg.png">
            <a:extLst>
              <a:ext uri="{FF2B5EF4-FFF2-40B4-BE49-F238E27FC236}">
                <a16:creationId xmlns:a16="http://schemas.microsoft.com/office/drawing/2014/main" id="{1E3D0BEF-4862-17D9-86CB-78947DEEDDE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10443210" y="462280"/>
            <a:ext cx="762000" cy="76200"/>
          </a:xfrm>
          <a:prstGeom prst="rect">
            <a:avLst/>
          </a:prstGeom>
        </p:spPr>
      </p:pic>
      <p:pic>
        <p:nvPicPr>
          <p:cNvPr id="20" name="Image 4" descr="https://test-kimi-img.moonshot.cn/pub/slides/slides_tmpl/image/25-07-11-18:09:52-d1oe5s5cmrb5eq9iq9lg.png">
            <a:extLst>
              <a:ext uri="{FF2B5EF4-FFF2-40B4-BE49-F238E27FC236}">
                <a16:creationId xmlns:a16="http://schemas.microsoft.com/office/drawing/2014/main" id="{2686E055-59DB-5D2B-6016-77EE0098A8A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10443210" y="593090"/>
            <a:ext cx="76200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08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73486-F81B-8294-DF1D-6A7C7BFA7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https://test-kimi-img.moonshot.cn/pub/slides/slides_tmpl/image/25-07-11-18:09:53-d1oe5sdcmrb5eq9iq9q0.png">
            <a:extLst>
              <a:ext uri="{FF2B5EF4-FFF2-40B4-BE49-F238E27FC236}">
                <a16:creationId xmlns:a16="http://schemas.microsoft.com/office/drawing/2014/main" id="{2865D897-9D6F-F089-0BE6-B6E27D03B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" y="1694244"/>
            <a:ext cx="11580544" cy="3742690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34028362-492F-9FAA-5DFD-6B61FBB78AF3}"/>
              </a:ext>
            </a:extLst>
          </p:cNvPr>
          <p:cNvSpPr/>
          <p:nvPr/>
        </p:nvSpPr>
        <p:spPr>
          <a:xfrm>
            <a:off x="541020" y="532130"/>
            <a:ext cx="10479405" cy="74424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zh-CN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DDIM</a:t>
            </a:r>
            <a:r>
              <a:rPr lang="zh-CN" alt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推导</a:t>
            </a: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 6">
                <a:extLst>
                  <a:ext uri="{FF2B5EF4-FFF2-40B4-BE49-F238E27FC236}">
                    <a16:creationId xmlns:a16="http://schemas.microsoft.com/office/drawing/2014/main" id="{D8DC9171-7DD8-5207-2F7E-6C322C858E54}"/>
                  </a:ext>
                </a:extLst>
              </p:cNvPr>
              <p:cNvSpPr/>
              <p:nvPr/>
            </p:nvSpPr>
            <p:spPr>
              <a:xfrm>
                <a:off x="1277815" y="1858645"/>
                <a:ext cx="9630508" cy="446722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endParaRPr lang="en-US" altLang="zh-CN" sz="2000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𝑃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𝑠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~</m:t>
                      </m:r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𝑁</m:t>
                      </m:r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MiSans" pitchFamily="34" charset="-122"/>
                                  <a:cs typeface="MiSans" pitchFamily="34" charset="-12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0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+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MiSans" pitchFamily="34" charset="-122"/>
                                  <a:cs typeface="MiSans" pitchFamily="34" charset="-12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MiSans" pitchFamily="34" charset="-122"/>
                                      <a:cs typeface="MiSans" pitchFamily="34" charset="-12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MiSans" pitchFamily="34" charset="-122"/>
                                  <a:cs typeface="MiSans" pitchFamily="34" charset="-12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MiSans" pitchFamily="34" charset="-122"/>
                                      <a:cs typeface="MiSans" pitchFamily="34" charset="-12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(</m:t>
                          </m:r>
                          <m:r>
                            <a:rPr lang="en-US" altLang="zh-CN" sz="20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𝑘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MiSans" pitchFamily="34" charset="-122"/>
                                  <a:cs typeface="MiSans" pitchFamily="34" charset="-12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0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),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sSupPr>
                        <m:e>
                          <m:r>
                            <a:rPr lang="zh-CN" altLang="en-US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𝜎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𝐼</m:t>
                      </m:r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endParaRPr lang="en-US" altLang="zh-CN" sz="2000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r>
                  <a:rPr lang="zh-CN" altLang="en-US" sz="2000" dirty="0">
                    <a:solidFill>
                      <a:srgbClr val="26262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iSans" pitchFamily="34" charset="-120"/>
                  </a:rPr>
                  <a:t>根据上式，我们可以写出：</a:t>
                </a:r>
                <a:endParaRPr lang="en-US" altLang="zh-CN" sz="2000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𝑠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0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en-US" altLang="zh-CN" sz="2000" i="1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MiSans" pitchFamily="34" charset="-122"/>
                                  <a:cs typeface="MiSans" pitchFamily="34" charset="-12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lang="en-US" altLang="zh-CN" sz="20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0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20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radPr>
                        <m:deg/>
                        <m:e>
                          <m:r>
                            <a:rPr lang="en-US" altLang="zh-CN" sz="20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zh-CN" sz="2000" i="1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MiSans" pitchFamily="34" charset="-122"/>
                                  <a:cs typeface="MiSans" pitchFamily="34" charset="-12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zh-CN" sz="20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sz="2000" i="1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f>
                        <m:fPr>
                          <m:ctrlPr>
                            <a:rPr lang="en-US" altLang="zh-CN" sz="20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(</m:t>
                              </m:r>
                              <m:r>
                                <a:rPr lang="en-US" altLang="zh-CN" sz="2000" i="1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000" i="1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000" i="1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MiSans" pitchFamily="34" charset="-122"/>
                                      <a:cs typeface="MiSans" pitchFamily="34" charset="-12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i="1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000" i="1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i="1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MiSans" pitchFamily="34" charset="-122"/>
                                  <a:cs typeface="MiSans" pitchFamily="34" charset="-12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2000" i="1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MiSans" pitchFamily="34" charset="-122"/>
                                      <a:cs typeface="MiSans" pitchFamily="34" charset="-12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i="1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MiSans" pitchFamily="34" charset="-12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</m:den>
                      </m:f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+</m:t>
                      </m:r>
                      <m:r>
                        <a:rPr lang="zh-CN" altLang="en-US" sz="2000" i="1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𝜎</m:t>
                      </m:r>
                      <m:r>
                        <a:rPr lang="zh-CN" altLang="en-US" sz="200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𝜀</m:t>
                      </m:r>
                    </m:oMath>
                  </m:oMathPara>
                </a14:m>
                <a:endParaRPr lang="en-US" altLang="zh-CN" sz="2000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endParaRPr lang="en-US" altLang="zh-CN" sz="2000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r>
                  <a:rPr lang="zh-CN" altLang="en-US" sz="2000" dirty="0">
                    <a:solidFill>
                      <a:srgbClr val="26262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iSans" pitchFamily="34" charset="-120"/>
                  </a:rPr>
                  <a:t>特别的，当</a:t>
                </a:r>
                <a14:m>
                  <m:oMath xmlns:m="http://schemas.openxmlformats.org/officeDocument/2006/math">
                    <m:r>
                      <a:rPr lang="zh-CN" altLang="en-US" sz="2000" i="1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Sans" pitchFamily="34" charset="-120"/>
                      </a:rPr>
                      <m:t>𝜎</m:t>
                    </m:r>
                  </m:oMath>
                </a14:m>
                <a:r>
                  <a:rPr lang="zh-CN" altLang="en-US" sz="2000" dirty="0">
                    <a:solidFill>
                      <a:srgbClr val="26262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iSans" pitchFamily="34" charset="-120"/>
                  </a:rPr>
                  <a:t>取</a:t>
                </a:r>
                <a:r>
                  <a:rPr lang="en-US" altLang="zh-CN" sz="2000" dirty="0">
                    <a:solidFill>
                      <a:srgbClr val="26262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iSans" pitchFamily="34" charset="-120"/>
                  </a:rPr>
                  <a:t>0</a:t>
                </a:r>
                <a:r>
                  <a:rPr lang="zh-CN" altLang="en-US" sz="2000" dirty="0">
                    <a:solidFill>
                      <a:srgbClr val="26262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iSans" pitchFamily="34" charset="-120"/>
                  </a:rPr>
                  <a:t>时，生成过程确定。</a:t>
                </a:r>
                <a:endParaRPr lang="en-US" altLang="zh-CN" sz="2000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endParaRPr lang="en-US" altLang="zh-CN" sz="2000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endParaRPr lang="en-US" sz="1600" dirty="0"/>
              </a:p>
            </p:txBody>
          </p:sp>
        </mc:Choice>
        <mc:Fallback>
          <p:sp>
            <p:nvSpPr>
              <p:cNvPr id="11" name="Text 6">
                <a:extLst>
                  <a:ext uri="{FF2B5EF4-FFF2-40B4-BE49-F238E27FC236}">
                    <a16:creationId xmlns:a16="http://schemas.microsoft.com/office/drawing/2014/main" id="{D8DC9171-7DD8-5207-2F7E-6C322C858E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815" y="1858645"/>
                <a:ext cx="9630508" cy="4467225"/>
              </a:xfrm>
              <a:prstGeom prst="rect">
                <a:avLst/>
              </a:prstGeom>
              <a:blipFill>
                <a:blip r:embed="rId4"/>
                <a:stretch>
                  <a:fillRect l="-1647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hape 7">
            <a:extLst>
              <a:ext uri="{FF2B5EF4-FFF2-40B4-BE49-F238E27FC236}">
                <a16:creationId xmlns:a16="http://schemas.microsoft.com/office/drawing/2014/main" id="{5399790A-2AF3-9EB5-F281-FFC152AC7671}"/>
              </a:ext>
            </a:extLst>
          </p:cNvPr>
          <p:cNvSpPr/>
          <p:nvPr/>
        </p:nvSpPr>
        <p:spPr>
          <a:xfrm>
            <a:off x="9349740" y="6371590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3" name="Shape 8">
            <a:extLst>
              <a:ext uri="{FF2B5EF4-FFF2-40B4-BE49-F238E27FC236}">
                <a16:creationId xmlns:a16="http://schemas.microsoft.com/office/drawing/2014/main" id="{478EFC01-C770-B2BE-F795-8A895674C39B}"/>
              </a:ext>
            </a:extLst>
          </p:cNvPr>
          <p:cNvSpPr/>
          <p:nvPr/>
        </p:nvSpPr>
        <p:spPr>
          <a:xfrm>
            <a:off x="615315" y="6078220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41B779FC-27E5-5156-C64B-DC7BE3BD40E0}"/>
              </a:ext>
            </a:extLst>
          </p:cNvPr>
          <p:cNvSpPr/>
          <p:nvPr/>
        </p:nvSpPr>
        <p:spPr>
          <a:xfrm>
            <a:off x="615315" y="6078220"/>
            <a:ext cx="209550" cy="422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0">
            <a:extLst>
              <a:ext uri="{FF2B5EF4-FFF2-40B4-BE49-F238E27FC236}">
                <a16:creationId xmlns:a16="http://schemas.microsoft.com/office/drawing/2014/main" id="{891CD56C-2027-6D0D-92FB-CD2695D26FD3}"/>
              </a:ext>
            </a:extLst>
          </p:cNvPr>
          <p:cNvSpPr/>
          <p:nvPr/>
        </p:nvSpPr>
        <p:spPr>
          <a:xfrm>
            <a:off x="615315" y="6175211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6" name="Text 11">
            <a:extLst>
              <a:ext uri="{FF2B5EF4-FFF2-40B4-BE49-F238E27FC236}">
                <a16:creationId xmlns:a16="http://schemas.microsoft.com/office/drawing/2014/main" id="{4E9464E2-788A-CDB8-7C5B-6D99003346AA}"/>
              </a:ext>
            </a:extLst>
          </p:cNvPr>
          <p:cNvSpPr/>
          <p:nvPr/>
        </p:nvSpPr>
        <p:spPr>
          <a:xfrm>
            <a:off x="615315" y="6175211"/>
            <a:ext cx="209550" cy="422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2">
            <a:extLst>
              <a:ext uri="{FF2B5EF4-FFF2-40B4-BE49-F238E27FC236}">
                <a16:creationId xmlns:a16="http://schemas.microsoft.com/office/drawing/2014/main" id="{8C1F46A6-0AA5-55E0-FD91-F53FDD233DE1}"/>
              </a:ext>
            </a:extLst>
          </p:cNvPr>
          <p:cNvSpPr/>
          <p:nvPr/>
        </p:nvSpPr>
        <p:spPr>
          <a:xfrm>
            <a:off x="615315" y="6272202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8" name="Text 13">
            <a:extLst>
              <a:ext uri="{FF2B5EF4-FFF2-40B4-BE49-F238E27FC236}">
                <a16:creationId xmlns:a16="http://schemas.microsoft.com/office/drawing/2014/main" id="{0F3B3020-696A-63DB-EAB6-80BF77D2DDC4}"/>
              </a:ext>
            </a:extLst>
          </p:cNvPr>
          <p:cNvSpPr/>
          <p:nvPr/>
        </p:nvSpPr>
        <p:spPr>
          <a:xfrm>
            <a:off x="615315" y="6272202"/>
            <a:ext cx="209550" cy="422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9" name="Image 3" descr="https://test-kimi-img.moonshot.cn/pub/slides/slides_tmpl/image/25-07-11-18:09:52-d1oe5s5cmrb5eq9iq9lg.png">
            <a:extLst>
              <a:ext uri="{FF2B5EF4-FFF2-40B4-BE49-F238E27FC236}">
                <a16:creationId xmlns:a16="http://schemas.microsoft.com/office/drawing/2014/main" id="{8D3EAB86-93B7-E418-402B-730B8340171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10443210" y="462280"/>
            <a:ext cx="762000" cy="76200"/>
          </a:xfrm>
          <a:prstGeom prst="rect">
            <a:avLst/>
          </a:prstGeom>
        </p:spPr>
      </p:pic>
      <p:pic>
        <p:nvPicPr>
          <p:cNvPr id="20" name="Image 4" descr="https://test-kimi-img.moonshot.cn/pub/slides/slides_tmpl/image/25-07-11-18:09:52-d1oe5s5cmrb5eq9iq9lg.png">
            <a:extLst>
              <a:ext uri="{FF2B5EF4-FFF2-40B4-BE49-F238E27FC236}">
                <a16:creationId xmlns:a16="http://schemas.microsoft.com/office/drawing/2014/main" id="{27C56BBF-A9F2-6E02-98F2-2A289360C19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10443210" y="593090"/>
            <a:ext cx="762000" cy="76200"/>
          </a:xfrm>
          <a:prstGeom prst="rect">
            <a:avLst/>
          </a:pr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4A63BFB-2A8A-2218-D1C7-EDB7A9C3E768}"/>
              </a:ext>
            </a:extLst>
          </p:cNvPr>
          <p:cNvCxnSpPr/>
          <p:nvPr/>
        </p:nvCxnSpPr>
        <p:spPr>
          <a:xfrm>
            <a:off x="3471970" y="4393245"/>
            <a:ext cx="5445149" cy="6187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324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CDAFB-8667-C4A8-EF47-051886D5A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https://test-kimi-img.moonshot.cn/pub/slides/slides_tmpl/image/25-07-11-18:09:53-d1oe5sdcmrb5eq9iq9q0.png">
            <a:extLst>
              <a:ext uri="{FF2B5EF4-FFF2-40B4-BE49-F238E27FC236}">
                <a16:creationId xmlns:a16="http://schemas.microsoft.com/office/drawing/2014/main" id="{B925809F-9923-6698-35A5-FFADDD2E5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" y="1518285"/>
            <a:ext cx="11580544" cy="3742690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A5EAD325-6D45-3970-8DA3-DAE2B89C34D3}"/>
              </a:ext>
            </a:extLst>
          </p:cNvPr>
          <p:cNvSpPr/>
          <p:nvPr/>
        </p:nvSpPr>
        <p:spPr>
          <a:xfrm>
            <a:off x="541020" y="532130"/>
            <a:ext cx="10479405" cy="74424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zh-CN" alt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一个小问题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6">
                <a:extLst>
                  <a:ext uri="{FF2B5EF4-FFF2-40B4-BE49-F238E27FC236}">
                    <a16:creationId xmlns:a16="http://schemas.microsoft.com/office/drawing/2014/main" id="{97D3FE40-3694-5970-B6C4-01F55A9FA85C}"/>
                  </a:ext>
                </a:extLst>
              </p:cNvPr>
              <p:cNvSpPr/>
              <p:nvPr/>
            </p:nvSpPr>
            <p:spPr>
              <a:xfrm>
                <a:off x="1277815" y="1858646"/>
                <a:ext cx="9630508" cy="4316566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r>
                  <a:rPr lang="zh-CN" altLang="en-US" sz="2000" dirty="0">
                    <a:solidFill>
                      <a:srgbClr val="26262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iSans" pitchFamily="34" charset="-120"/>
                  </a:rPr>
                  <a:t>之前等式中有不重要的一项：</a:t>
                </a:r>
                <a:r>
                  <a:rPr lang="en-US" altLang="zh-CN" sz="2000" b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MiSans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Sans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𝑘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𝑠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600" dirty="0"/>
                  <a:t>，它的改变为什么不影响模型的使用</a:t>
                </a:r>
                <a:r>
                  <a:rPr lang="en-US" altLang="zh-CN" sz="1600" dirty="0"/>
                  <a:t>?</a:t>
                </a:r>
              </a:p>
              <a:p>
                <a:endParaRPr lang="en-US" altLang="zh-CN" sz="1600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11" name="Text 6">
                <a:extLst>
                  <a:ext uri="{FF2B5EF4-FFF2-40B4-BE49-F238E27FC236}">
                    <a16:creationId xmlns:a16="http://schemas.microsoft.com/office/drawing/2014/main" id="{97D3FE40-3694-5970-B6C4-01F55A9FA8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815" y="1858646"/>
                <a:ext cx="9630508" cy="4316566"/>
              </a:xfrm>
              <a:prstGeom prst="rect">
                <a:avLst/>
              </a:prstGeom>
              <a:blipFill>
                <a:blip r:embed="rId4"/>
                <a:stretch>
                  <a:fillRect l="-1647" t="-2260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hape 7">
            <a:extLst>
              <a:ext uri="{FF2B5EF4-FFF2-40B4-BE49-F238E27FC236}">
                <a16:creationId xmlns:a16="http://schemas.microsoft.com/office/drawing/2014/main" id="{C8556631-7872-93B3-66F0-CC9DE5A0518A}"/>
              </a:ext>
            </a:extLst>
          </p:cNvPr>
          <p:cNvSpPr/>
          <p:nvPr/>
        </p:nvSpPr>
        <p:spPr>
          <a:xfrm>
            <a:off x="9349740" y="6371590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3" name="Shape 8">
            <a:extLst>
              <a:ext uri="{FF2B5EF4-FFF2-40B4-BE49-F238E27FC236}">
                <a16:creationId xmlns:a16="http://schemas.microsoft.com/office/drawing/2014/main" id="{BC1C5DA4-251A-FAA8-C32B-ADFB17C62097}"/>
              </a:ext>
            </a:extLst>
          </p:cNvPr>
          <p:cNvSpPr/>
          <p:nvPr/>
        </p:nvSpPr>
        <p:spPr>
          <a:xfrm>
            <a:off x="615315" y="6078220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42CF0CBC-B855-2CAE-9EF9-02A0FE4FB000}"/>
              </a:ext>
            </a:extLst>
          </p:cNvPr>
          <p:cNvSpPr/>
          <p:nvPr/>
        </p:nvSpPr>
        <p:spPr>
          <a:xfrm>
            <a:off x="615315" y="6078220"/>
            <a:ext cx="209550" cy="422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0">
            <a:extLst>
              <a:ext uri="{FF2B5EF4-FFF2-40B4-BE49-F238E27FC236}">
                <a16:creationId xmlns:a16="http://schemas.microsoft.com/office/drawing/2014/main" id="{744FEE75-EC9F-BAD9-B28B-3DC60BFCEB7A}"/>
              </a:ext>
            </a:extLst>
          </p:cNvPr>
          <p:cNvSpPr/>
          <p:nvPr/>
        </p:nvSpPr>
        <p:spPr>
          <a:xfrm>
            <a:off x="615315" y="6175211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6" name="Text 11">
            <a:extLst>
              <a:ext uri="{FF2B5EF4-FFF2-40B4-BE49-F238E27FC236}">
                <a16:creationId xmlns:a16="http://schemas.microsoft.com/office/drawing/2014/main" id="{C9307063-F3F1-4050-7E00-9412140A30D4}"/>
              </a:ext>
            </a:extLst>
          </p:cNvPr>
          <p:cNvSpPr/>
          <p:nvPr/>
        </p:nvSpPr>
        <p:spPr>
          <a:xfrm>
            <a:off x="615315" y="6175211"/>
            <a:ext cx="209550" cy="422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2">
            <a:extLst>
              <a:ext uri="{FF2B5EF4-FFF2-40B4-BE49-F238E27FC236}">
                <a16:creationId xmlns:a16="http://schemas.microsoft.com/office/drawing/2014/main" id="{0E13C3D1-8B41-8F2A-6F83-1A03EA74B04D}"/>
              </a:ext>
            </a:extLst>
          </p:cNvPr>
          <p:cNvSpPr/>
          <p:nvPr/>
        </p:nvSpPr>
        <p:spPr>
          <a:xfrm>
            <a:off x="615315" y="6272202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8" name="Text 13">
            <a:extLst>
              <a:ext uri="{FF2B5EF4-FFF2-40B4-BE49-F238E27FC236}">
                <a16:creationId xmlns:a16="http://schemas.microsoft.com/office/drawing/2014/main" id="{289A2038-2F63-1548-DD7B-D50623969A50}"/>
              </a:ext>
            </a:extLst>
          </p:cNvPr>
          <p:cNvSpPr/>
          <p:nvPr/>
        </p:nvSpPr>
        <p:spPr>
          <a:xfrm>
            <a:off x="615315" y="6272202"/>
            <a:ext cx="209550" cy="422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9" name="Image 3" descr="https://test-kimi-img.moonshot.cn/pub/slides/slides_tmpl/image/25-07-11-18:09:52-d1oe5s5cmrb5eq9iq9lg.png">
            <a:extLst>
              <a:ext uri="{FF2B5EF4-FFF2-40B4-BE49-F238E27FC236}">
                <a16:creationId xmlns:a16="http://schemas.microsoft.com/office/drawing/2014/main" id="{A99EE062-BD7B-EDC8-3CAE-0E639A12691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10443210" y="462280"/>
            <a:ext cx="762000" cy="76200"/>
          </a:xfrm>
          <a:prstGeom prst="rect">
            <a:avLst/>
          </a:prstGeom>
        </p:spPr>
      </p:pic>
      <p:pic>
        <p:nvPicPr>
          <p:cNvPr id="20" name="Image 4" descr="https://test-kimi-img.moonshot.cn/pub/slides/slides_tmpl/image/25-07-11-18:09:52-d1oe5s5cmrb5eq9iq9lg.png">
            <a:extLst>
              <a:ext uri="{FF2B5EF4-FFF2-40B4-BE49-F238E27FC236}">
                <a16:creationId xmlns:a16="http://schemas.microsoft.com/office/drawing/2014/main" id="{7D36B50B-4731-175F-CAC7-D8EBE36C550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10443210" y="593090"/>
            <a:ext cx="76200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281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8:09:55-d1oe5stcmrb5eq9iqa00.jpg"/>
          <p:cNvPicPr>
            <a:picLocks noChangeAspect="1"/>
          </p:cNvPicPr>
          <p:nvPr/>
        </p:nvPicPr>
        <p:blipFill>
          <a:blip r:embed="rId4">
            <a:alphaModFix amt="56000"/>
          </a:blip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7-11-18:09:52-d1oe5s5cmrb5eq9iq9m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7505" y="3536315"/>
            <a:ext cx="6823710" cy="736600"/>
          </a:xfrm>
          <a:prstGeom prst="rect">
            <a:avLst/>
          </a:prstGeom>
        </p:spPr>
      </p:pic>
      <p:pic>
        <p:nvPicPr>
          <p:cNvPr id="4" name="Image 2" descr="https://test-kimi-img.moonshot.cn/pub/slides/slides_tmpl/image/25-07-11-18:09:52-d1oe5s5cmrb5eq9iq9l0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537845" y="5898515"/>
            <a:ext cx="1703705" cy="37719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499889" y="2317433"/>
            <a:ext cx="1618942" cy="13128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5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3005773" y="3643630"/>
            <a:ext cx="6607175" cy="521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实验结果</a:t>
            </a: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8" name="Shape 3"/>
          <p:cNvSpPr/>
          <p:nvPr/>
        </p:nvSpPr>
        <p:spPr>
          <a:xfrm>
            <a:off x="11459749" y="603974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11459749" y="603974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11459749" y="613671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11459749" y="613671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11459749" y="623368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3" name="Text 8"/>
          <p:cNvSpPr/>
          <p:nvPr/>
        </p:nvSpPr>
        <p:spPr>
          <a:xfrm>
            <a:off x="11459749" y="6233689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4" name="Image 3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flipV="1">
            <a:off x="851535" y="630555"/>
            <a:ext cx="762000" cy="76200"/>
          </a:xfrm>
          <a:prstGeom prst="rect">
            <a:avLst/>
          </a:prstGeom>
        </p:spPr>
      </p:pic>
      <p:pic>
        <p:nvPicPr>
          <p:cNvPr id="15" name="Image 4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flipV="1">
            <a:off x="851535" y="761365"/>
            <a:ext cx="762000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A3FD1-19DF-C78A-093E-19BA47C17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7864650-CCD6-8996-D284-5AACDF173B92}"/>
              </a:ext>
            </a:extLst>
          </p:cNvPr>
          <p:cNvSpPr/>
          <p:nvPr/>
        </p:nvSpPr>
        <p:spPr>
          <a:xfrm>
            <a:off x="945363" y="-55880"/>
            <a:ext cx="10479405" cy="74424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zh-CN" alt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实验结果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1">
                <a:extLst>
                  <a:ext uri="{FF2B5EF4-FFF2-40B4-BE49-F238E27FC236}">
                    <a16:creationId xmlns:a16="http://schemas.microsoft.com/office/drawing/2014/main" id="{4DF8E6D8-0626-316C-18D9-39637289F33B}"/>
                  </a:ext>
                </a:extLst>
              </p:cNvPr>
              <p:cNvSpPr/>
              <p:nvPr/>
            </p:nvSpPr>
            <p:spPr>
              <a:xfrm>
                <a:off x="920750" y="5231082"/>
                <a:ext cx="2761615" cy="296813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𝐷𝐷𝑃𝑀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600" dirty="0"/>
                  <a:t>当</a:t>
                </a:r>
                <a:r>
                  <a:rPr lang="en-US" altLang="zh-CN" sz="1600" dirty="0"/>
                  <a:t>η=1</a:t>
                </a:r>
                <a:r>
                  <a:rPr lang="zh-CN" altLang="en-US" sz="1600" dirty="0"/>
                  <a:t>时，模型就是</a:t>
                </a:r>
                <a:r>
                  <a:rPr lang="en-US" altLang="zh-CN" sz="1600" dirty="0"/>
                  <a:t>DDPM</a:t>
                </a:r>
                <a:r>
                  <a:rPr lang="zh-CN" altLang="en-US" sz="1600" dirty="0"/>
                  <a:t>。</a:t>
                </a:r>
                <a:endParaRPr lang="en-US" altLang="zh-CN" sz="1600" dirty="0"/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600" dirty="0"/>
                  <a:t>当</a:t>
                </a:r>
                <a:r>
                  <a:rPr lang="en-US" altLang="zh-CN" sz="1600" dirty="0"/>
                  <a:t>η=0</a:t>
                </a:r>
                <a:r>
                  <a:rPr lang="zh-CN" altLang="en-US" sz="1600" dirty="0"/>
                  <a:t>时，模型就是</a:t>
                </a:r>
                <a:r>
                  <a:rPr lang="en-US" altLang="zh-CN" sz="1600" dirty="0"/>
                  <a:t>DDIM</a:t>
                </a:r>
                <a:r>
                  <a:rPr lang="zh-CN" altLang="en-US" sz="1600" dirty="0"/>
                  <a:t>。</a:t>
                </a:r>
                <a:endParaRPr lang="en-US" altLang="zh-CN" sz="1600" dirty="0"/>
              </a:p>
              <a:p>
                <a:pPr algn="just">
                  <a:lnSpc>
                    <a:spcPct val="150000"/>
                  </a:lnSpc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Text 1">
                <a:extLst>
                  <a:ext uri="{FF2B5EF4-FFF2-40B4-BE49-F238E27FC236}">
                    <a16:creationId xmlns:a16="http://schemas.microsoft.com/office/drawing/2014/main" id="{4DF8E6D8-0626-316C-18D9-39637289F3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750" y="5231082"/>
                <a:ext cx="2761615" cy="29681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2">
            <a:extLst>
              <a:ext uri="{FF2B5EF4-FFF2-40B4-BE49-F238E27FC236}">
                <a16:creationId xmlns:a16="http://schemas.microsoft.com/office/drawing/2014/main" id="{5019FE45-9D62-BA19-843C-15EF4C1F7B07}"/>
              </a:ext>
            </a:extLst>
          </p:cNvPr>
          <p:cNvSpPr/>
          <p:nvPr/>
        </p:nvSpPr>
        <p:spPr>
          <a:xfrm>
            <a:off x="876935" y="4842610"/>
            <a:ext cx="2805430" cy="447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altLang="zh-CN" sz="1600" dirty="0"/>
              <a:t>η</a:t>
            </a:r>
            <a:r>
              <a:rPr lang="zh-CN" altLang="en-US" sz="1600" dirty="0"/>
              <a:t>是什么？</a:t>
            </a:r>
            <a:endParaRPr lang="en-US" sz="1600" dirty="0"/>
          </a:p>
        </p:txBody>
      </p:sp>
      <p:pic>
        <p:nvPicPr>
          <p:cNvPr id="5" name="Image 0" descr="https://test-kimi-img.moonshot.cn/pub/slides/slides_tmpl/image/25-07-11-18:09:52-d1oe5s5cmrb5eq9iq9p0.png">
            <a:extLst>
              <a:ext uri="{FF2B5EF4-FFF2-40B4-BE49-F238E27FC236}">
                <a16:creationId xmlns:a16="http://schemas.microsoft.com/office/drawing/2014/main" id="{CD8E238D-2587-4AD7-8E12-19C883A38A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5" r="275"/>
          <a:stretch/>
        </p:blipFill>
        <p:spPr>
          <a:xfrm>
            <a:off x="1939925" y="3932019"/>
            <a:ext cx="688340" cy="691515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9BD78E4D-4488-1628-427F-7EBE25395C1F}"/>
              </a:ext>
            </a:extLst>
          </p:cNvPr>
          <p:cNvSpPr/>
          <p:nvPr/>
        </p:nvSpPr>
        <p:spPr>
          <a:xfrm>
            <a:off x="1931035" y="4018379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pic>
        <p:nvPicPr>
          <p:cNvPr id="7" name="Image 1" descr="https://test-kimi-img.moonshot.cn/pub/slides/slides_tmpl/image/25-07-11-18:09:53-d1oe5sdcmrb5eq9iq9pg.png">
            <a:extLst>
              <a:ext uri="{FF2B5EF4-FFF2-40B4-BE49-F238E27FC236}">
                <a16:creationId xmlns:a16="http://schemas.microsoft.com/office/drawing/2014/main" id="{84F3DCC9-57BB-F5F5-E974-17F8BF97ED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760" y="4114264"/>
            <a:ext cx="1288415" cy="330200"/>
          </a:xfrm>
          <a:prstGeom prst="rect">
            <a:avLst/>
          </a:prstGeom>
        </p:spPr>
      </p:pic>
      <p:sp>
        <p:nvSpPr>
          <p:cNvPr id="8" name="Text 4">
            <a:extLst>
              <a:ext uri="{FF2B5EF4-FFF2-40B4-BE49-F238E27FC236}">
                <a16:creationId xmlns:a16="http://schemas.microsoft.com/office/drawing/2014/main" id="{BD858BDC-15AD-7E4F-118E-F353F9E8BAA2}"/>
              </a:ext>
            </a:extLst>
          </p:cNvPr>
          <p:cNvSpPr/>
          <p:nvPr/>
        </p:nvSpPr>
        <p:spPr>
          <a:xfrm>
            <a:off x="4607073" y="5231082"/>
            <a:ext cx="2761615" cy="2975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600" dirty="0"/>
              <a:t>、</a:t>
            </a:r>
            <a:endParaRPr lang="en-US" sz="160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E66AB0B3-1DC9-7B10-4220-7041FDF92411}"/>
              </a:ext>
            </a:extLst>
          </p:cNvPr>
          <p:cNvSpPr/>
          <p:nvPr/>
        </p:nvSpPr>
        <p:spPr>
          <a:xfrm>
            <a:off x="4584848" y="4849911"/>
            <a:ext cx="2805430" cy="786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altLang="zh-CN" sz="1600" dirty="0"/>
              <a:t>η</a:t>
            </a:r>
            <a:r>
              <a:rPr lang="zh-CN" altLang="en-US" sz="1600" dirty="0"/>
              <a:t>越小，效果越好</a:t>
            </a:r>
            <a:endParaRPr lang="en-US" sz="1600" dirty="0"/>
          </a:p>
        </p:txBody>
      </p:sp>
      <p:pic>
        <p:nvPicPr>
          <p:cNvPr id="10" name="Image 2" descr="https://test-kimi-img.moonshot.cn/pub/slides/slides_tmpl/image/25-07-11-18:09:52-d1oe5s5cmrb5eq9iq9p0.png">
            <a:extLst>
              <a:ext uri="{FF2B5EF4-FFF2-40B4-BE49-F238E27FC236}">
                <a16:creationId xmlns:a16="http://schemas.microsoft.com/office/drawing/2014/main" id="{CBDBE51D-FF2C-2AA5-C34A-2384D285F3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5" r="275"/>
          <a:stretch/>
        </p:blipFill>
        <p:spPr>
          <a:xfrm>
            <a:off x="5648473" y="3939321"/>
            <a:ext cx="688340" cy="691515"/>
          </a:xfrm>
          <a:prstGeom prst="rect">
            <a:avLst/>
          </a:prstGeom>
        </p:spPr>
      </p:pic>
      <p:sp>
        <p:nvSpPr>
          <p:cNvPr id="11" name="Text 6">
            <a:extLst>
              <a:ext uri="{FF2B5EF4-FFF2-40B4-BE49-F238E27FC236}">
                <a16:creationId xmlns:a16="http://schemas.microsoft.com/office/drawing/2014/main" id="{0C30C1FE-4A75-11DC-98EF-DDADD2202691}"/>
              </a:ext>
            </a:extLst>
          </p:cNvPr>
          <p:cNvSpPr/>
          <p:nvPr/>
        </p:nvSpPr>
        <p:spPr>
          <a:xfrm>
            <a:off x="5648156" y="4031396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pic>
        <p:nvPicPr>
          <p:cNvPr id="12" name="Image 3" descr="https://test-kimi-img.moonshot.cn/pub/slides/slides_tmpl/image/25-07-11-18:09:53-d1oe5sdcmrb5eq9iq9pg.png">
            <a:extLst>
              <a:ext uri="{FF2B5EF4-FFF2-40B4-BE49-F238E27FC236}">
                <a16:creationId xmlns:a16="http://schemas.microsoft.com/office/drawing/2014/main" id="{737F1EB8-11DE-660F-9B6C-4450711A3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3673" y="4121566"/>
            <a:ext cx="1288415" cy="330200"/>
          </a:xfrm>
          <a:prstGeom prst="rect">
            <a:avLst/>
          </a:prstGeom>
        </p:spPr>
      </p:pic>
      <p:sp>
        <p:nvSpPr>
          <p:cNvPr id="14" name="Text 8">
            <a:extLst>
              <a:ext uri="{FF2B5EF4-FFF2-40B4-BE49-F238E27FC236}">
                <a16:creationId xmlns:a16="http://schemas.microsoft.com/office/drawing/2014/main" id="{689C7121-FD22-E9ED-8A3A-9BD2BAB77988}"/>
              </a:ext>
            </a:extLst>
          </p:cNvPr>
          <p:cNvSpPr/>
          <p:nvPr/>
        </p:nvSpPr>
        <p:spPr>
          <a:xfrm>
            <a:off x="8225303" y="4849911"/>
            <a:ext cx="2805430" cy="786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1600" dirty="0"/>
              <a:t>即使都是</a:t>
            </a:r>
            <a:r>
              <a:rPr lang="en-US" altLang="zh-CN" sz="1600" dirty="0"/>
              <a:t>1000</a:t>
            </a:r>
            <a:r>
              <a:rPr lang="zh-CN" altLang="en-US" sz="1600" dirty="0"/>
              <a:t>步，</a:t>
            </a:r>
            <a:r>
              <a:rPr lang="en-US" altLang="zh-CN" sz="1600" dirty="0"/>
              <a:t>DDIM</a:t>
            </a:r>
            <a:r>
              <a:rPr lang="zh-CN" altLang="en-US" sz="1600" dirty="0"/>
              <a:t>依然优于</a:t>
            </a:r>
            <a:r>
              <a:rPr lang="en-US" altLang="zh-CN" sz="1600" dirty="0"/>
              <a:t>DDPM</a:t>
            </a:r>
            <a:endParaRPr lang="en-US" sz="1600" dirty="0"/>
          </a:p>
        </p:txBody>
      </p:sp>
      <p:pic>
        <p:nvPicPr>
          <p:cNvPr id="15" name="Image 4" descr="https://test-kimi-img.moonshot.cn/pub/slides/slides_tmpl/image/25-07-11-18:09:52-d1oe5s5cmrb5eq9iq9p0.png">
            <a:extLst>
              <a:ext uri="{FF2B5EF4-FFF2-40B4-BE49-F238E27FC236}">
                <a16:creationId xmlns:a16="http://schemas.microsoft.com/office/drawing/2014/main" id="{06B544F8-D724-69FC-6741-6D4F5918113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5" r="275"/>
          <a:stretch/>
        </p:blipFill>
        <p:spPr>
          <a:xfrm>
            <a:off x="9285753" y="3939321"/>
            <a:ext cx="688340" cy="691515"/>
          </a:xfrm>
          <a:prstGeom prst="rect">
            <a:avLst/>
          </a:prstGeom>
        </p:spPr>
      </p:pic>
      <p:sp>
        <p:nvSpPr>
          <p:cNvPr id="16" name="Text 9">
            <a:extLst>
              <a:ext uri="{FF2B5EF4-FFF2-40B4-BE49-F238E27FC236}">
                <a16:creationId xmlns:a16="http://schemas.microsoft.com/office/drawing/2014/main" id="{549D23B3-68A3-D553-2DC2-112CCAFF5A7B}"/>
              </a:ext>
            </a:extLst>
          </p:cNvPr>
          <p:cNvSpPr/>
          <p:nvPr/>
        </p:nvSpPr>
        <p:spPr>
          <a:xfrm>
            <a:off x="9285118" y="4035206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pic>
        <p:nvPicPr>
          <p:cNvPr id="17" name="Image 5" descr="https://test-kimi-img.moonshot.cn/pub/slides/slides_tmpl/image/25-07-11-18:09:53-d1oe5sdcmrb5eq9iq9pg.png">
            <a:extLst>
              <a:ext uri="{FF2B5EF4-FFF2-40B4-BE49-F238E27FC236}">
                <a16:creationId xmlns:a16="http://schemas.microsoft.com/office/drawing/2014/main" id="{C12499E3-7C84-659E-496A-962C6DC3EB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4128" y="4121566"/>
            <a:ext cx="1288415" cy="3302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60EB940-524A-8F2D-223B-FEF46EEE88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5495" y="840182"/>
            <a:ext cx="5760000" cy="198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407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8:09:52-d1oe5s5cmrb5eq9iq9m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4714240"/>
            <a:ext cx="8354060" cy="77343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7-11-18:09:52-d1oe5s5cmrb5eq9iq9m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2335530"/>
            <a:ext cx="8354060" cy="66357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467100" y="1473835"/>
            <a:ext cx="1109980" cy="736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8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01.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>
            <a:off x="3700578" y="2321367"/>
            <a:ext cx="284480" cy="60960"/>
          </a:xfrm>
          <a:prstGeom prst="rect">
            <a:avLst/>
          </a:prstGeom>
          <a:solidFill>
            <a:srgbClr val="4B62E1"/>
          </a:solidFill>
          <a:ln/>
        </p:spPr>
      </p:sp>
      <p:sp>
        <p:nvSpPr>
          <p:cNvPr id="6" name="Text 2"/>
          <p:cNvSpPr/>
          <p:nvPr/>
        </p:nvSpPr>
        <p:spPr>
          <a:xfrm>
            <a:off x="3700578" y="2321367"/>
            <a:ext cx="284480" cy="609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3599815" y="2529840"/>
            <a:ext cx="381381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论文概览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3467100" y="3806190"/>
            <a:ext cx="1109980" cy="736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8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3700578" y="4653996"/>
            <a:ext cx="284480" cy="60960"/>
          </a:xfrm>
          <a:prstGeom prst="rect">
            <a:avLst/>
          </a:prstGeom>
          <a:solidFill>
            <a:srgbClr val="4B62E1"/>
          </a:solidFill>
          <a:ln/>
        </p:spPr>
      </p:sp>
      <p:sp>
        <p:nvSpPr>
          <p:cNvPr id="10" name="Text 6"/>
          <p:cNvSpPr/>
          <p:nvPr/>
        </p:nvSpPr>
        <p:spPr>
          <a:xfrm>
            <a:off x="3700578" y="4653996"/>
            <a:ext cx="284480" cy="609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3599815" y="4862830"/>
            <a:ext cx="3814445" cy="4117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DDIM</a:t>
            </a:r>
            <a:r>
              <a:rPr lang="zh-CN" alt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推导</a:t>
            </a:r>
          </a:p>
        </p:txBody>
      </p:sp>
      <p:sp>
        <p:nvSpPr>
          <p:cNvPr id="12" name="Text 8"/>
          <p:cNvSpPr/>
          <p:nvPr/>
        </p:nvSpPr>
        <p:spPr>
          <a:xfrm>
            <a:off x="7706360" y="1486535"/>
            <a:ext cx="1109980" cy="736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8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02.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7940318" y="2334158"/>
            <a:ext cx="284480" cy="60960"/>
          </a:xfrm>
          <a:prstGeom prst="rect">
            <a:avLst/>
          </a:prstGeom>
          <a:solidFill>
            <a:srgbClr val="4B62E1"/>
          </a:solidFill>
          <a:ln/>
        </p:spPr>
      </p:sp>
      <p:sp>
        <p:nvSpPr>
          <p:cNvPr id="14" name="Text 10"/>
          <p:cNvSpPr/>
          <p:nvPr/>
        </p:nvSpPr>
        <p:spPr>
          <a:xfrm>
            <a:off x="7940318" y="2334158"/>
            <a:ext cx="284480" cy="609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7706360" y="3818890"/>
            <a:ext cx="1109980" cy="736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8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04.</a:t>
            </a: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7940318" y="4666787"/>
            <a:ext cx="284480" cy="60960"/>
          </a:xfrm>
          <a:prstGeom prst="rect">
            <a:avLst/>
          </a:prstGeom>
          <a:solidFill>
            <a:srgbClr val="4B62E1"/>
          </a:solidFill>
          <a:ln/>
        </p:spPr>
      </p:sp>
      <p:sp>
        <p:nvSpPr>
          <p:cNvPr id="17" name="Text 13"/>
          <p:cNvSpPr/>
          <p:nvPr/>
        </p:nvSpPr>
        <p:spPr>
          <a:xfrm>
            <a:off x="7940318" y="4666787"/>
            <a:ext cx="284480" cy="609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7825740" y="2514600"/>
            <a:ext cx="381381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回顾</a:t>
            </a:r>
            <a:r>
              <a:rPr lang="en-US" altLang="zh-CN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DDPM</a:t>
            </a:r>
            <a:endParaRPr lang="en-US" sz="1600" dirty="0"/>
          </a:p>
        </p:txBody>
      </p:sp>
      <p:sp>
        <p:nvSpPr>
          <p:cNvPr id="19" name="Text 15"/>
          <p:cNvSpPr/>
          <p:nvPr/>
        </p:nvSpPr>
        <p:spPr>
          <a:xfrm>
            <a:off x="7845425" y="4862830"/>
            <a:ext cx="3814445" cy="4117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实验结果</a:t>
            </a:r>
          </a:p>
        </p:txBody>
      </p:sp>
      <p:sp>
        <p:nvSpPr>
          <p:cNvPr id="20" name="Shape 16"/>
          <p:cNvSpPr/>
          <p:nvPr/>
        </p:nvSpPr>
        <p:spPr>
          <a:xfrm>
            <a:off x="1045210" y="1243965"/>
            <a:ext cx="1408430" cy="8001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1" name="Text 17"/>
          <p:cNvSpPr/>
          <p:nvPr/>
        </p:nvSpPr>
        <p:spPr>
          <a:xfrm>
            <a:off x="1045210" y="1243965"/>
            <a:ext cx="140843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22" name="Text 18"/>
          <p:cNvSpPr/>
          <p:nvPr/>
        </p:nvSpPr>
        <p:spPr>
          <a:xfrm>
            <a:off x="1045210" y="2010410"/>
            <a:ext cx="2663190" cy="4296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23" name="Shape 19"/>
          <p:cNvSpPr/>
          <p:nvPr/>
        </p:nvSpPr>
        <p:spPr>
          <a:xfrm>
            <a:off x="1125220" y="1988820"/>
            <a:ext cx="166497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24" name="Shape 20"/>
          <p:cNvSpPr/>
          <p:nvPr/>
        </p:nvSpPr>
        <p:spPr>
          <a:xfrm>
            <a:off x="11459749" y="597624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25" name="Text 21"/>
          <p:cNvSpPr/>
          <p:nvPr/>
        </p:nvSpPr>
        <p:spPr>
          <a:xfrm>
            <a:off x="11459749" y="597624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Shape 22"/>
          <p:cNvSpPr/>
          <p:nvPr/>
        </p:nvSpPr>
        <p:spPr>
          <a:xfrm>
            <a:off x="11459749" y="607321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27" name="Text 23"/>
          <p:cNvSpPr/>
          <p:nvPr/>
        </p:nvSpPr>
        <p:spPr>
          <a:xfrm>
            <a:off x="11459749" y="607321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8" name="Shape 24"/>
          <p:cNvSpPr/>
          <p:nvPr/>
        </p:nvSpPr>
        <p:spPr>
          <a:xfrm>
            <a:off x="11459749" y="617018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29" name="Text 25"/>
          <p:cNvSpPr/>
          <p:nvPr/>
        </p:nvSpPr>
        <p:spPr>
          <a:xfrm>
            <a:off x="11459749" y="6170189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30" name="Image 2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851535" y="630555"/>
            <a:ext cx="762000" cy="76200"/>
          </a:xfrm>
          <a:prstGeom prst="rect">
            <a:avLst/>
          </a:prstGeom>
        </p:spPr>
      </p:pic>
      <p:pic>
        <p:nvPicPr>
          <p:cNvPr id="31" name="Image 3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851535" y="761365"/>
            <a:ext cx="762000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0"/>
              <p:cNvSpPr/>
              <p:nvPr/>
            </p:nvSpPr>
            <p:spPr>
              <a:xfrm>
                <a:off x="2933700" y="1596976"/>
                <a:ext cx="7795260" cy="147637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algn="just">
                  <a:lnSpc>
                    <a:spcPct val="150000"/>
                  </a:lnSpc>
                </a:pPr>
                <a:r>
                  <a:rPr lang="en-US" sz="1600" dirty="0"/>
                  <a:t>DDIM</a:t>
                </a:r>
                <a:r>
                  <a:rPr lang="zh-CN" altLang="en-US" sz="1600" dirty="0"/>
                  <a:t>只改变了采样方法但是训练方法没变，但我们的拟合目标从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Sans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𝑡</m:t>
                            </m:r>
                            <m:r>
                              <a:rPr lang="en-US" altLang="zh-CN" sz="1600" i="1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1600" i="1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600" dirty="0"/>
                  <a:t>变成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Sans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𝑠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1600" i="1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,</a:t>
                </a:r>
                <a:r>
                  <a:rPr lang="zh-CN" altLang="en-US" sz="1600" dirty="0"/>
                  <a:t>为什么</a:t>
                </a:r>
                <a:r>
                  <a:rPr lang="en-US" altLang="zh-CN" sz="1600" dirty="0"/>
                  <a:t>DDPM</a:t>
                </a:r>
                <a:r>
                  <a:rPr lang="zh-CN" altLang="en-US" sz="1600" dirty="0"/>
                  <a:t>直接采用</a:t>
                </a:r>
                <a:r>
                  <a:rPr lang="en-US" altLang="zh-CN" sz="1600" dirty="0"/>
                  <a:t>DDIM</a:t>
                </a:r>
                <a:r>
                  <a:rPr lang="zh-CN" altLang="en-US" sz="1600" dirty="0"/>
                  <a:t>采样依然有效？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Text 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700" y="1596976"/>
                <a:ext cx="7795260" cy="1476375"/>
              </a:xfrm>
              <a:prstGeom prst="rect">
                <a:avLst/>
              </a:prstGeom>
              <a:blipFill>
                <a:blip r:embed="rId4"/>
                <a:stretch>
                  <a:fillRect l="-1564" r="-1642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1"/>
          <p:cNvSpPr/>
          <p:nvPr/>
        </p:nvSpPr>
        <p:spPr>
          <a:xfrm>
            <a:off x="3521075" y="1721485"/>
            <a:ext cx="6654165" cy="372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4"/>
              <p:cNvSpPr/>
              <p:nvPr/>
            </p:nvSpPr>
            <p:spPr>
              <a:xfrm>
                <a:off x="2929255" y="5041892"/>
                <a:ext cx="7794625" cy="147637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rgbClr val="262626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对于</a:t>
                </a:r>
                <a:r>
                  <a:rPr lang="en-US" altLang="zh-CN" sz="1400" dirty="0">
                    <a:solidFill>
                      <a:srgbClr val="262626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DDPM</a:t>
                </a:r>
                <a:r>
                  <a:rPr lang="zh-CN" altLang="en-US" sz="1400" dirty="0">
                    <a:solidFill>
                      <a:srgbClr val="262626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，若让其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600" dirty="0"/>
                  <a:t>=0</a:t>
                </a:r>
                <a:r>
                  <a:rPr lang="zh-CN" altLang="en-US" sz="1600" dirty="0"/>
                  <a:t>，而不是让它等于原有的标准差，此时</a:t>
                </a:r>
                <a:r>
                  <a:rPr lang="en-US" altLang="zh-CN" sz="1600" dirty="0"/>
                  <a:t>DDPM</a:t>
                </a:r>
                <a:r>
                  <a:rPr lang="zh-CN" altLang="en-US" sz="1600" dirty="0"/>
                  <a:t>效果非常差，但为什么在</a:t>
                </a:r>
                <a:r>
                  <a:rPr lang="en-US" altLang="zh-CN" sz="1600" dirty="0"/>
                  <a:t>DDIM</a:t>
                </a:r>
                <a:r>
                  <a:rPr lang="zh-CN" altLang="en-US" sz="1600" dirty="0"/>
                  <a:t>中反而在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CN" sz="1600" dirty="0"/>
                  <a:t>=0</a:t>
                </a:r>
                <a:r>
                  <a:rPr lang="zh-CN" altLang="en-US" sz="1600" dirty="0"/>
                  <a:t>时效果时最好的？</a:t>
                </a:r>
                <a:endParaRPr lang="en-US" sz="1600" dirty="0"/>
              </a:p>
            </p:txBody>
          </p:sp>
        </mc:Choice>
        <mc:Fallback xmlns="">
          <p:sp>
            <p:nvSpPr>
              <p:cNvPr id="7" name="Text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255" y="5041892"/>
                <a:ext cx="7794625" cy="1476375"/>
              </a:xfrm>
              <a:prstGeom prst="rect">
                <a:avLst/>
              </a:prstGeom>
              <a:blipFill>
                <a:blip r:embed="rId5"/>
                <a:stretch>
                  <a:fillRect l="-1643" r="-1643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6"/>
          <p:cNvSpPr/>
          <p:nvPr/>
        </p:nvSpPr>
        <p:spPr>
          <a:xfrm>
            <a:off x="541020" y="532130"/>
            <a:ext cx="10479405" cy="74424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zh-CN" alt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一些问题</a:t>
            </a:r>
            <a:endParaRPr lang="en-US" sz="1600" dirty="0"/>
          </a:p>
        </p:txBody>
      </p:sp>
      <p:pic>
        <p:nvPicPr>
          <p:cNvPr id="10" name="Image 1" descr="https://test-kimi-img.moonshot.cn/pub/slides/slides_tmpl/image/25-07-11-18:09:52-d1oe5s5cmrb5eq9iq9p0.png"/>
          <p:cNvPicPr>
            <a:picLocks noChangeAspect="1"/>
          </p:cNvPicPr>
          <p:nvPr/>
        </p:nvPicPr>
        <p:blipFill>
          <a:blip r:embed="rId6"/>
          <a:srcRect l="275" r="275"/>
          <a:stretch/>
        </p:blipFill>
        <p:spPr>
          <a:xfrm>
            <a:off x="1458595" y="1642110"/>
            <a:ext cx="688340" cy="691515"/>
          </a:xfrm>
          <a:prstGeom prst="rect">
            <a:avLst/>
          </a:prstGeom>
        </p:spPr>
      </p:pic>
      <p:pic>
        <p:nvPicPr>
          <p:cNvPr id="11" name="Image 2" descr="https://test-kimi-img.moonshot.cn/pub/slides/slides_tmpl/image/25-07-11-18:09:52-d1oe5s5cmrb5eq9iq9p0.png"/>
          <p:cNvPicPr>
            <a:picLocks noChangeAspect="1"/>
          </p:cNvPicPr>
          <p:nvPr/>
        </p:nvPicPr>
        <p:blipFill>
          <a:blip r:embed="rId6"/>
          <a:srcRect l="275" r="275"/>
          <a:stretch/>
        </p:blipFill>
        <p:spPr>
          <a:xfrm>
            <a:off x="1463040" y="5041892"/>
            <a:ext cx="688340" cy="69151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463040" y="1732280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1468120" y="5139047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8:09:55-d1oe5stcmrb5eq9iqa00.jpg"/>
          <p:cNvPicPr>
            <a:picLocks noChangeAspect="1"/>
          </p:cNvPicPr>
          <p:nvPr/>
        </p:nvPicPr>
        <p:blipFill>
          <a:blip r:embed="rId4"/>
          <a:srcRect t="104" b="104"/>
          <a:stretch/>
        </p:blipFill>
        <p:spPr>
          <a:xfrm>
            <a:off x="0" y="2540"/>
            <a:ext cx="12192000" cy="685546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19100" y="2440940"/>
            <a:ext cx="7735570" cy="180467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45000"/>
                </a:srgbClr>
              </a:gs>
              <a:gs pos="30000">
                <a:srgbClr val="F9FBFD">
                  <a:alpha val="69000"/>
                </a:srgbClr>
              </a:gs>
              <a:gs pos="82000">
                <a:srgbClr val="FFFFFF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419100" y="2440940"/>
            <a:ext cx="7735570" cy="1804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6745" y="2440305"/>
            <a:ext cx="9281795" cy="70929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1380828" y="2571115"/>
            <a:ext cx="9281795" cy="7092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5400" b="1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THANKS</a:t>
            </a:r>
            <a:endParaRPr lang="en-US" sz="5400" b="1" dirty="0"/>
          </a:p>
        </p:txBody>
      </p:sp>
      <p:sp>
        <p:nvSpPr>
          <p:cNvPr id="9" name="Shape 6"/>
          <p:cNvSpPr/>
          <p:nvPr/>
        </p:nvSpPr>
        <p:spPr>
          <a:xfrm>
            <a:off x="626745" y="6134418"/>
            <a:ext cx="4345305" cy="33147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7"/>
          <p:cNvSpPr/>
          <p:nvPr/>
        </p:nvSpPr>
        <p:spPr>
          <a:xfrm>
            <a:off x="626745" y="6134418"/>
            <a:ext cx="4345305" cy="3314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 algn="l">
              <a:lnSpc>
                <a:spcPct val="90000"/>
              </a:lnSpc>
              <a:buNone/>
            </a:pPr>
            <a:r>
              <a:rPr lang="zh-CN" alt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分享</a:t>
            </a:r>
            <a:r>
              <a:rPr lang="en-US" sz="1600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人：Z</a:t>
            </a:r>
            <a:r>
              <a:rPr lang="en-US" altLang="zh-CN" sz="1600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ihui</a:t>
            </a:r>
            <a:r>
              <a:rPr lang="en-US" altLang="zh-CN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Cui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240270" y="6099810"/>
            <a:ext cx="3091815" cy="366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r">
              <a:lnSpc>
                <a:spcPct val="90000"/>
              </a:lnSpc>
              <a:buNone/>
            </a:pPr>
            <a:r>
              <a:rPr lang="zh-CN" alt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分享</a:t>
            </a: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日期：2025/07/14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1381644" y="55969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1381644" y="55969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11381644" y="65666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1381644" y="65666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11381644" y="75363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1381644" y="753639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 flipV="1">
            <a:off x="2304972" y="6281738"/>
            <a:ext cx="5746750" cy="1905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pic>
        <p:nvPicPr>
          <p:cNvPr id="19" name="Image 1" descr="https://test-kimi-img.moonshot.cn/pub/slides/slides_tmpl/image/25-07-11-18:09:52-d1oe5s5cmrb5eq9iq9l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291445" y="5408930"/>
            <a:ext cx="2170430" cy="728980"/>
          </a:xfrm>
          <a:prstGeom prst="rect">
            <a:avLst/>
          </a:prstGeom>
        </p:spPr>
      </p:pic>
      <p:pic>
        <p:nvPicPr>
          <p:cNvPr id="20" name="Image 2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 flipV="1">
            <a:off x="772795" y="534035"/>
            <a:ext cx="762000" cy="76200"/>
          </a:xfrm>
          <a:prstGeom prst="rect">
            <a:avLst/>
          </a:prstGeom>
        </p:spPr>
      </p:pic>
      <p:pic>
        <p:nvPicPr>
          <p:cNvPr id="21" name="Image 3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 flipV="1">
            <a:off x="772795" y="664845"/>
            <a:ext cx="762000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8:09:55-d1oe5stcmrb5eq9iqa00.jpg"/>
          <p:cNvPicPr>
            <a:picLocks noChangeAspect="1"/>
          </p:cNvPicPr>
          <p:nvPr/>
        </p:nvPicPr>
        <p:blipFill>
          <a:blip r:embed="rId4">
            <a:alphaModFix amt="56000"/>
          </a:blip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7-11-18:09:52-d1oe5s5cmrb5eq9iq9m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7505" y="3536315"/>
            <a:ext cx="6823710" cy="736600"/>
          </a:xfrm>
          <a:prstGeom prst="rect">
            <a:avLst/>
          </a:prstGeom>
        </p:spPr>
      </p:pic>
      <p:pic>
        <p:nvPicPr>
          <p:cNvPr id="4" name="Image 2" descr="https://test-kimi-img.moonshot.cn/pub/slides/slides_tmpl/image/25-07-11-18:09:52-d1oe5s5cmrb5eq9iq9l0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537845" y="5898515"/>
            <a:ext cx="1703705" cy="37719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499889" y="2317433"/>
            <a:ext cx="1618942" cy="13128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5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3005773" y="3643630"/>
            <a:ext cx="6607175" cy="521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论文概览</a:t>
            </a: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8" name="Shape 3"/>
          <p:cNvSpPr/>
          <p:nvPr/>
        </p:nvSpPr>
        <p:spPr>
          <a:xfrm>
            <a:off x="11459749" y="603974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11459749" y="603974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11459749" y="613671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11459749" y="613671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11459749" y="623368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3" name="Text 8"/>
          <p:cNvSpPr/>
          <p:nvPr/>
        </p:nvSpPr>
        <p:spPr>
          <a:xfrm>
            <a:off x="11459749" y="6233689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4" name="Image 3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flipV="1">
            <a:off x="851535" y="630555"/>
            <a:ext cx="762000" cy="76200"/>
          </a:xfrm>
          <a:prstGeom prst="rect">
            <a:avLst/>
          </a:prstGeom>
        </p:spPr>
      </p:pic>
      <p:pic>
        <p:nvPicPr>
          <p:cNvPr id="15" name="Image 4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flipV="1">
            <a:off x="851535" y="761365"/>
            <a:ext cx="762000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8:09:55-d1oe5stcmrb5eq9iqa00.jpg"/>
          <p:cNvPicPr>
            <a:picLocks noChangeAspect="1"/>
          </p:cNvPicPr>
          <p:nvPr/>
        </p:nvPicPr>
        <p:blipFill>
          <a:blip r:embed="rId4">
            <a:alphaModFix amt="17000"/>
          </a:blip>
          <a:srcRect l="4" t="11111" r="18329"/>
          <a:stretch/>
        </p:blipFill>
        <p:spPr>
          <a:xfrm flipH="1" flipV="1"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7-11-18:09:52-d1oe5s5cmrb5eq9iq9m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360" y="4895850"/>
            <a:ext cx="8691880" cy="1588135"/>
          </a:xfrm>
          <a:prstGeom prst="rect">
            <a:avLst/>
          </a:prstGeom>
        </p:spPr>
      </p:pic>
      <p:pic>
        <p:nvPicPr>
          <p:cNvPr id="4" name="Image 2" descr="https://test-kimi-img.moonshot.cn/pub/slides/slides_tmpl/image/25-07-11-18:09:52-d1oe5s5cmrb5eq9iq9m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062990" y="3084195"/>
            <a:ext cx="8926830" cy="166370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41020" y="440055"/>
            <a:ext cx="10479405" cy="74424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zh-CN" alt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论文概览</a:t>
            </a:r>
            <a:endParaRPr lang="en-US" sz="1600" dirty="0"/>
          </a:p>
        </p:txBody>
      </p:sp>
      <p:pic>
        <p:nvPicPr>
          <p:cNvPr id="7" name="Image 4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 flipV="1">
            <a:off x="10751820" y="612140"/>
            <a:ext cx="762000" cy="76200"/>
          </a:xfrm>
          <a:prstGeom prst="rect">
            <a:avLst/>
          </a:prstGeom>
        </p:spPr>
      </p:pic>
      <p:pic>
        <p:nvPicPr>
          <p:cNvPr id="8" name="Image 5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 flipV="1">
            <a:off x="10751820" y="742950"/>
            <a:ext cx="762000" cy="76200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3457575" y="1903095"/>
            <a:ext cx="7795260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Jiaming Song, </a:t>
            </a:r>
            <a:r>
              <a:rPr lang="en-US" sz="1400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Chenlin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Meng, Stefano Ermon</a:t>
            </a:r>
            <a:endParaRPr lang="en-US" sz="1600" dirty="0"/>
          </a:p>
        </p:txBody>
      </p:sp>
      <p:sp>
        <p:nvSpPr>
          <p:cNvPr id="10" name="Text 2"/>
          <p:cNvSpPr/>
          <p:nvPr/>
        </p:nvSpPr>
        <p:spPr>
          <a:xfrm>
            <a:off x="3457575" y="1551305"/>
            <a:ext cx="7733665" cy="440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作者</a:t>
            </a:r>
            <a:endParaRPr lang="en-US" sz="1600" dirty="0"/>
          </a:p>
        </p:txBody>
      </p:sp>
      <p:sp>
        <p:nvSpPr>
          <p:cNvPr id="11" name="Text 3"/>
          <p:cNvSpPr/>
          <p:nvPr/>
        </p:nvSpPr>
        <p:spPr>
          <a:xfrm>
            <a:off x="1395095" y="3651885"/>
            <a:ext cx="7795260" cy="107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</a:t>
            </a:r>
            <a:r>
              <a:rPr lang="en-US" altLang="zh-CN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tanford University</a:t>
            </a:r>
            <a:endParaRPr lang="en-US" sz="1600" dirty="0"/>
          </a:p>
        </p:txBody>
      </p:sp>
      <p:sp>
        <p:nvSpPr>
          <p:cNvPr id="12" name="Text 4"/>
          <p:cNvSpPr/>
          <p:nvPr/>
        </p:nvSpPr>
        <p:spPr>
          <a:xfrm>
            <a:off x="1395095" y="3300095"/>
            <a:ext cx="7795260" cy="36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ct val="100000"/>
              </a:lnSpc>
              <a:buNone/>
            </a:pPr>
            <a:r>
              <a:rPr lang="zh-CN" alt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组织</a:t>
            </a:r>
            <a:endParaRPr lang="en-US" sz="1600" dirty="0"/>
          </a:p>
        </p:txBody>
      </p:sp>
      <p:sp>
        <p:nvSpPr>
          <p:cNvPr id="13" name="Text 5"/>
          <p:cNvSpPr/>
          <p:nvPr/>
        </p:nvSpPr>
        <p:spPr>
          <a:xfrm>
            <a:off x="3161665" y="5382260"/>
            <a:ext cx="7795260" cy="1064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600" dirty="0"/>
              <a:t>ICLR 2021</a:t>
            </a:r>
          </a:p>
        </p:txBody>
      </p:sp>
      <p:sp>
        <p:nvSpPr>
          <p:cNvPr id="14" name="Text 6"/>
          <p:cNvSpPr/>
          <p:nvPr/>
        </p:nvSpPr>
        <p:spPr>
          <a:xfrm>
            <a:off x="3161665" y="5030470"/>
            <a:ext cx="7794625" cy="366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发表会议</a:t>
            </a:r>
            <a:endParaRPr lang="en-US" sz="1600" dirty="0"/>
          </a:p>
        </p:txBody>
      </p:sp>
      <p:pic>
        <p:nvPicPr>
          <p:cNvPr id="15" name="Image 6" descr="https://test-kimi-img.moonshot.cn/pub/slides/slides_tmpl/image/25-07-11-18:09:52-d1oe5s5cmrb5eq9iq9p0.png"/>
          <p:cNvPicPr>
            <a:picLocks noChangeAspect="1"/>
          </p:cNvPicPr>
          <p:nvPr/>
        </p:nvPicPr>
        <p:blipFill>
          <a:blip r:embed="rId7"/>
          <a:srcRect l="275" r="275"/>
          <a:stretch/>
        </p:blipFill>
        <p:spPr>
          <a:xfrm>
            <a:off x="2296795" y="1903095"/>
            <a:ext cx="688340" cy="691515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2301240" y="1993265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pic>
        <p:nvPicPr>
          <p:cNvPr id="17" name="Image 7" descr="https://test-kimi-img.moonshot.cn/pub/slides/slides_tmpl/image/25-07-11-18:09:52-d1oe5s5cmrb5eq9iq9p0.png"/>
          <p:cNvPicPr>
            <a:picLocks noChangeAspect="1"/>
          </p:cNvPicPr>
          <p:nvPr/>
        </p:nvPicPr>
        <p:blipFill>
          <a:blip r:embed="rId7"/>
          <a:srcRect l="275" r="275"/>
          <a:stretch/>
        </p:blipFill>
        <p:spPr>
          <a:xfrm>
            <a:off x="9625330" y="3469005"/>
            <a:ext cx="688340" cy="691515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>
            <a:off x="9629775" y="3559175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pic>
        <p:nvPicPr>
          <p:cNvPr id="19" name="Image 8" descr="https://test-kimi-img.moonshot.cn/pub/slides/slides_tmpl/image/25-07-11-18:09:52-d1oe5s5cmrb5eq9iq9p0.png"/>
          <p:cNvPicPr>
            <a:picLocks noChangeAspect="1"/>
          </p:cNvPicPr>
          <p:nvPr/>
        </p:nvPicPr>
        <p:blipFill>
          <a:blip r:embed="rId7"/>
          <a:srcRect l="275" r="275"/>
          <a:stretch/>
        </p:blipFill>
        <p:spPr>
          <a:xfrm>
            <a:off x="2210435" y="5386705"/>
            <a:ext cx="688340" cy="691515"/>
          </a:xfrm>
          <a:prstGeom prst="rect">
            <a:avLst/>
          </a:prstGeom>
        </p:spPr>
      </p:pic>
      <p:sp>
        <p:nvSpPr>
          <p:cNvPr id="20" name="Text 9"/>
          <p:cNvSpPr/>
          <p:nvPr/>
        </p:nvSpPr>
        <p:spPr>
          <a:xfrm>
            <a:off x="2214880" y="5476875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8:09:55-d1oe5stcmrb5eq9iqa00.jpg"/>
          <p:cNvPicPr>
            <a:picLocks noChangeAspect="1"/>
          </p:cNvPicPr>
          <p:nvPr/>
        </p:nvPicPr>
        <p:blipFill>
          <a:blip r:embed="rId4">
            <a:alphaModFix amt="56000"/>
          </a:blip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7-11-18:09:52-d1oe5s5cmrb5eq9iq9m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7505" y="3536315"/>
            <a:ext cx="6823710" cy="736600"/>
          </a:xfrm>
          <a:prstGeom prst="rect">
            <a:avLst/>
          </a:prstGeom>
        </p:spPr>
      </p:pic>
      <p:pic>
        <p:nvPicPr>
          <p:cNvPr id="4" name="Image 2" descr="https://test-kimi-img.moonshot.cn/pub/slides/slides_tmpl/image/25-07-11-18:09:52-d1oe5s5cmrb5eq9iq9l0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537845" y="5898515"/>
            <a:ext cx="1703705" cy="37719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499889" y="2317433"/>
            <a:ext cx="1618942" cy="13128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5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3005773" y="3643630"/>
            <a:ext cx="6607175" cy="521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DDPM</a:t>
            </a:r>
            <a:r>
              <a:rPr lang="zh-CN" alt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回顾</a:t>
            </a: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8" name="Shape 3"/>
          <p:cNvSpPr/>
          <p:nvPr/>
        </p:nvSpPr>
        <p:spPr>
          <a:xfrm>
            <a:off x="11459749" y="603974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11459749" y="603974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11459749" y="613671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11459749" y="613671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11459749" y="623368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3" name="Text 8"/>
          <p:cNvSpPr/>
          <p:nvPr/>
        </p:nvSpPr>
        <p:spPr>
          <a:xfrm>
            <a:off x="11459749" y="6233689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4" name="Image 3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flipV="1">
            <a:off x="851535" y="630555"/>
            <a:ext cx="762000" cy="76200"/>
          </a:xfrm>
          <a:prstGeom prst="rect">
            <a:avLst/>
          </a:prstGeom>
        </p:spPr>
      </p:pic>
      <p:pic>
        <p:nvPicPr>
          <p:cNvPr id="15" name="Image 4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flipV="1">
            <a:off x="851535" y="761365"/>
            <a:ext cx="762000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8:09:54-d1oe5slcmrb5eq9iq9tg.png"/>
          <p:cNvPicPr>
            <a:picLocks noChangeAspect="1"/>
          </p:cNvPicPr>
          <p:nvPr/>
        </p:nvPicPr>
        <p:blipFill>
          <a:blip r:embed="rId4">
            <a:alphaModFix amt="40000"/>
          </a:blip>
          <a:srcRect t="12164" b="6895"/>
          <a:stretch/>
        </p:blipFill>
        <p:spPr>
          <a:xfrm>
            <a:off x="1069194" y="-82061"/>
            <a:ext cx="3615055" cy="6858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583229" y="1801812"/>
            <a:ext cx="6654165" cy="372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DDPM</a:t>
            </a:r>
            <a:r>
              <a:rPr lang="zh-CN" alt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中的超参数</a:t>
            </a:r>
            <a:r>
              <a:rPr lang="en-US" altLang="zh-CN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</a:t>
            </a:r>
            <a:r>
              <a:rPr lang="zh-CN" alt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，能改小吗？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707151" y="5157151"/>
            <a:ext cx="7706360" cy="376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DDPM</a:t>
            </a:r>
            <a:r>
              <a:rPr lang="zh-CN" alt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中可以跳步吗？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41020" y="532130"/>
            <a:ext cx="10479405" cy="74424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DDPM</a:t>
            </a:r>
            <a:r>
              <a:rPr lang="zh-CN" alt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中的问题</a:t>
            </a:r>
            <a:endParaRPr lang="en-US" sz="1600" dirty="0"/>
          </a:p>
        </p:txBody>
      </p:sp>
      <p:pic>
        <p:nvPicPr>
          <p:cNvPr id="10" name="Image 1" descr="https://test-kimi-img.moonshot.cn/pub/slides/slides_tmpl/image/25-07-11-18:09:52-d1oe5s5cmrb5eq9iq9p0.png"/>
          <p:cNvPicPr>
            <a:picLocks noChangeAspect="1"/>
          </p:cNvPicPr>
          <p:nvPr/>
        </p:nvPicPr>
        <p:blipFill>
          <a:blip r:embed="rId5"/>
          <a:srcRect l="275" r="275"/>
          <a:stretch/>
        </p:blipFill>
        <p:spPr>
          <a:xfrm>
            <a:off x="1458595" y="1642110"/>
            <a:ext cx="688340" cy="691515"/>
          </a:xfrm>
          <a:prstGeom prst="rect">
            <a:avLst/>
          </a:prstGeom>
        </p:spPr>
      </p:pic>
      <p:pic>
        <p:nvPicPr>
          <p:cNvPr id="11" name="Image 2" descr="https://test-kimi-img.moonshot.cn/pub/slides/slides_tmpl/image/25-07-11-18:09:52-d1oe5s5cmrb5eq9iq9p0.png"/>
          <p:cNvPicPr>
            <a:picLocks noChangeAspect="1"/>
          </p:cNvPicPr>
          <p:nvPr/>
        </p:nvPicPr>
        <p:blipFill>
          <a:blip r:embed="rId5"/>
          <a:srcRect l="275" r="275"/>
          <a:stretch/>
        </p:blipFill>
        <p:spPr>
          <a:xfrm>
            <a:off x="1295106" y="4979987"/>
            <a:ext cx="688340" cy="69151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463040" y="1732280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1300186" y="5077142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1543685" y="5325745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https://test-kimi-img.moonshot.cn/pub/slides/slides_tmpl/image/25-07-11-18:09:53-d1oe5sdcmrb5eq9iq9q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675" y="1694243"/>
            <a:ext cx="11038889" cy="374269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41020" y="532130"/>
            <a:ext cx="10479405" cy="11621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zh-CN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DDPM</a:t>
            </a:r>
            <a:r>
              <a:rPr lang="zh-CN" alt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中的超参数</a:t>
            </a:r>
            <a:r>
              <a:rPr lang="en-US" altLang="zh-CN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</a:t>
            </a:r>
            <a:r>
              <a:rPr lang="zh-CN" alt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，能改小吗？</a:t>
            </a:r>
          </a:p>
          <a:p>
            <a:pPr marL="0" indent="0" algn="l">
              <a:lnSpc>
                <a:spcPct val="150000"/>
              </a:lnSpc>
              <a:buNone/>
            </a:pP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5"/>
              <p:cNvSpPr/>
              <p:nvPr/>
            </p:nvSpPr>
            <p:spPr>
              <a:xfrm>
                <a:off x="1082675" y="2526323"/>
                <a:ext cx="10599371" cy="2778369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  <m:t>𝑡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MiSans" pitchFamily="34" charset="-122"/>
                          <a:cs typeface="MiSans" pitchFamily="34" charset="-12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14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sSubPr>
                            <m:e>
                              <m:r>
                                <a:rPr lang="zh-CN" altLang="en-US" sz="14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140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  <m:t>𝑡</m:t>
                          </m:r>
                          <m:r>
                            <a:rPr lang="en-US" altLang="zh-CN" sz="14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  <m:t>−1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MiSans" pitchFamily="34" charset="-122"/>
                          <a:cs typeface="MiSans" pitchFamily="34" charset="-12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14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1−</m:t>
                              </m:r>
                              <m:r>
                                <a:rPr lang="zh-CN" altLang="en-US" sz="14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a:rPr lang="zh-CN" altLang="en-US" sz="14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𝜀</m:t>
                      </m:r>
                    </m:oMath>
                  </m:oMathPara>
                </a14:m>
                <a:endParaRPr lang="en-US" altLang="zh-CN" sz="1400" b="0" dirty="0">
                  <a:solidFill>
                    <a:srgbClr val="262626"/>
                  </a:solidFill>
                  <a:latin typeface="MiSans" pitchFamily="34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1400" b="0" dirty="0">
                    <a:solidFill>
                      <a:srgbClr val="262626"/>
                    </a:solidFill>
                    <a:latin typeface="MiSans" pitchFamily="34" charset="0"/>
                    <a:ea typeface="Cambria Math" panose="02040503050406030204" pitchFamily="18" charset="0"/>
                    <a:cs typeface="MiSans" pitchFamily="34" charset="-120"/>
                  </a:rPr>
                  <a:t>由马尔可夫性质，我们可以得到：</a:t>
                </a:r>
                <a:endParaRPr lang="en-US" altLang="zh-CN" sz="1400" b="0" dirty="0">
                  <a:solidFill>
                    <a:srgbClr val="262626"/>
                  </a:solidFill>
                  <a:latin typeface="MiSans" pitchFamily="34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  <m:t>𝑡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MiSans" pitchFamily="34" charset="-122"/>
                          <a:cs typeface="MiSans" pitchFamily="34" charset="-12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14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en-US" altLang="zh-CN" sz="14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MiSans" pitchFamily="34" charset="-122"/>
                                  <a:cs typeface="MiSans" pitchFamily="34" charset="-12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14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lang="en-US" altLang="zh-CN" sz="140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  <m:t>0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MiSans" pitchFamily="34" charset="-122"/>
                          <a:cs typeface="MiSans" pitchFamily="34" charset="-12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14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</m:ctrlPr>
                        </m:radPr>
                        <m:deg/>
                        <m:e>
                          <m:r>
                            <a:rPr lang="en-US" altLang="zh-CN" sz="14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zh-CN" sz="14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MiSans" pitchFamily="34" charset="-122"/>
                                  <a:cs typeface="MiSans" pitchFamily="34" charset="-12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14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r>
                        <a:rPr lang="zh-CN" altLang="en-US" sz="14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𝜀</m:t>
                      </m:r>
                    </m:oMath>
                  </m:oMathPara>
                </a14:m>
                <a:endParaRPr lang="en-US" altLang="zh-CN" sz="1400" b="0" dirty="0">
                  <a:solidFill>
                    <a:srgbClr val="262626"/>
                  </a:solidFill>
                  <a:latin typeface="MiSans" pitchFamily="34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1400" dirty="0">
                    <a:solidFill>
                      <a:srgbClr val="262626"/>
                    </a:solidFill>
                    <a:latin typeface="MiSans" pitchFamily="34" charset="0"/>
                    <a:ea typeface="Cambria Math" panose="02040503050406030204" pitchFamily="18" charset="0"/>
                    <a:cs typeface="MiSans" pitchFamily="34" charset="-120"/>
                  </a:rPr>
                  <a:t> 1.</a:t>
                </a:r>
                <a:r>
                  <a:rPr lang="en-US" altLang="zh-CN" sz="1400" b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MiSans" pitchFamily="34" charset="-12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</m:ctrlPr>
                      </m:sSubPr>
                      <m:e>
                        <m:r>
                          <a:rPr lang="zh-CN" altLang="en-US" sz="14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  <m:t>𝛼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  <m:t>𝑡</m:t>
                        </m:r>
                      </m:sub>
                    </m:sSub>
                    <m:r>
                      <a:rPr lang="en-US" altLang="zh-CN" sz="14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Sans" pitchFamily="34" charset="-120"/>
                      </a:rPr>
                      <m:t>→1</m:t>
                    </m:r>
                    <m:r>
                      <a:rPr lang="zh-CN" altLang="en-US" sz="1400" i="1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Sans" pitchFamily="34" charset="-120"/>
                      </a:rPr>
                      <m:t>，</m:t>
                    </m:r>
                  </m:oMath>
                </a14:m>
                <a:r>
                  <a:rPr lang="zh-CN" altLang="en-US" sz="1400" b="0" dirty="0">
                    <a:solidFill>
                      <a:srgbClr val="262626"/>
                    </a:solidFill>
                    <a:latin typeface="MiSans" pitchFamily="34" charset="0"/>
                    <a:ea typeface="Cambria Math" panose="02040503050406030204" pitchFamily="18" charset="0"/>
                    <a:cs typeface="MiSans" pitchFamily="34" charset="-120"/>
                  </a:rPr>
                  <a:t>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</m:ctrlPr>
                      </m:sSubPr>
                      <m:e>
                        <m:r>
                          <a:rPr lang="zh-CN" altLang="en-US" sz="14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  <m:t>𝛼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  <m:t>𝑡</m:t>
                        </m:r>
                      </m:sub>
                    </m:sSub>
                    <m:r>
                      <a:rPr lang="en-US" altLang="zh-CN" sz="1400" b="0" i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Sans" pitchFamily="34" charset="-120"/>
                      </a:rPr>
                      <m:t>&lt;1</m:t>
                    </m:r>
                  </m:oMath>
                </a14:m>
                <a:endParaRPr lang="en-US" altLang="zh-CN" sz="1400" b="0" dirty="0">
                  <a:solidFill>
                    <a:srgbClr val="262626"/>
                  </a:solidFill>
                  <a:latin typeface="MiSans" pitchFamily="34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  <m:t>𝑇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MiSans" pitchFamily="34" charset="-122"/>
                          <a:cs typeface="MiSans" pitchFamily="34" charset="-12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14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en-US" altLang="zh-CN" sz="14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MiSans" pitchFamily="34" charset="-122"/>
                                  <a:cs typeface="MiSans" pitchFamily="34" charset="-12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14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lang="en-US" altLang="zh-CN" sz="140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  <m:t>0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MiSans" pitchFamily="34" charset="-122"/>
                          <a:cs typeface="MiSans" pitchFamily="34" charset="-12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14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</m:ctrlPr>
                        </m:radPr>
                        <m:deg/>
                        <m:e>
                          <m:r>
                            <a:rPr lang="en-US" altLang="zh-CN" sz="14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zh-CN" sz="14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MiSans" pitchFamily="34" charset="-122"/>
                                  <a:cs typeface="MiSans" pitchFamily="34" charset="-12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14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r>
                        <a:rPr lang="zh-CN" altLang="en-US" sz="14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𝜀</m:t>
                      </m:r>
                    </m:oMath>
                  </m:oMathPara>
                </a14:m>
                <a:endParaRPr lang="en-US" altLang="zh-CN" sz="1400" b="0" dirty="0">
                  <a:solidFill>
                    <a:srgbClr val="262626"/>
                  </a:solidFill>
                  <a:latin typeface="MiSans" pitchFamily="34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altLang="zh-CN" sz="1400" b="0" dirty="0">
                  <a:solidFill>
                    <a:srgbClr val="262626"/>
                  </a:solidFill>
                  <a:latin typeface="MiSans" pitchFamily="34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1400" dirty="0">
                    <a:solidFill>
                      <a:srgbClr val="262626"/>
                    </a:solidFill>
                    <a:latin typeface="MiSans" pitchFamily="34" charset="0"/>
                    <a:ea typeface="Cambria Math" panose="02040503050406030204" pitchFamily="18" charset="0"/>
                    <a:cs typeface="MiSans" pitchFamily="34" charset="-120"/>
                  </a:rPr>
                  <a:t> 2.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140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</m:ctrlPr>
                          </m:sSubPr>
                          <m:e>
                            <m:r>
                              <a:rPr lang="zh-CN" altLang="en-US" sz="14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𝑇</m:t>
                            </m:r>
                          </m:sub>
                        </m:sSub>
                      </m:e>
                    </m:acc>
                    <m:r>
                      <a:rPr lang="en-US" altLang="zh-CN" sz="140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Sans" pitchFamily="34" charset="-120"/>
                      </a:rPr>
                      <m:t>→</m:t>
                    </m:r>
                    <m:r>
                      <a:rPr lang="en-US" altLang="zh-CN" sz="14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Sans" pitchFamily="34" charset="-120"/>
                      </a:rPr>
                      <m:t>0</m:t>
                    </m:r>
                    <m:r>
                      <a:rPr lang="zh-CN" altLang="en-US" sz="1400" i="1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Sans" pitchFamily="34" charset="-120"/>
                      </a:rPr>
                      <m:t>。</m:t>
                    </m:r>
                  </m:oMath>
                </a14:m>
                <a:endParaRPr lang="en-US" altLang="zh-CN" sz="1400" b="0" dirty="0">
                  <a:solidFill>
                    <a:srgbClr val="262626"/>
                  </a:solidFill>
                  <a:latin typeface="MiSans" pitchFamily="34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altLang="zh-CN" sz="1400" b="0" dirty="0">
                  <a:solidFill>
                    <a:srgbClr val="262626"/>
                  </a:solidFill>
                  <a:latin typeface="MiSans" pitchFamily="34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altLang="zh-CN" sz="1400" b="0" dirty="0">
                  <a:solidFill>
                    <a:srgbClr val="262626"/>
                  </a:solidFill>
                  <a:latin typeface="MiSans" pitchFamily="34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altLang="zh-CN" sz="1400" b="0" dirty="0">
                  <a:solidFill>
                    <a:srgbClr val="262626"/>
                  </a:solidFill>
                  <a:latin typeface="MiSans" pitchFamily="34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altLang="zh-CN" sz="1400" b="0" dirty="0">
                  <a:solidFill>
                    <a:srgbClr val="262626"/>
                  </a:solidFill>
                  <a:latin typeface="MiSans" pitchFamily="34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altLang="zh-CN" sz="1400" b="0" dirty="0">
                  <a:solidFill>
                    <a:srgbClr val="262626"/>
                  </a:solidFill>
                  <a:latin typeface="MiSans" pitchFamily="34" charset="0"/>
                  <a:ea typeface="Cambria Math" panose="02040503050406030204" pitchFamily="18" charset="0"/>
                  <a:cs typeface="MiSans" pitchFamily="34" charset="-120"/>
                </a:endParaRPr>
              </a:p>
            </p:txBody>
          </p:sp>
        </mc:Choice>
        <mc:Fallback xmlns="">
          <p:sp>
            <p:nvSpPr>
              <p:cNvPr id="10" name="Tex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675" y="2526323"/>
                <a:ext cx="10599371" cy="2778369"/>
              </a:xfrm>
              <a:prstGeom prst="rect">
                <a:avLst/>
              </a:prstGeom>
              <a:blipFill>
                <a:blip r:embed="rId5"/>
                <a:stretch>
                  <a:fillRect l="-1036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6"/>
          <p:cNvSpPr/>
          <p:nvPr/>
        </p:nvSpPr>
        <p:spPr>
          <a:xfrm>
            <a:off x="1082675" y="1858646"/>
            <a:ext cx="2853690" cy="491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不能</a:t>
            </a: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9349740" y="6371590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3" name="Shape 8"/>
          <p:cNvSpPr/>
          <p:nvPr/>
        </p:nvSpPr>
        <p:spPr>
          <a:xfrm>
            <a:off x="615315" y="6078220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4" name="Text 9"/>
          <p:cNvSpPr/>
          <p:nvPr/>
        </p:nvSpPr>
        <p:spPr>
          <a:xfrm>
            <a:off x="615315" y="6078220"/>
            <a:ext cx="209550" cy="422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615315" y="6175211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615315" y="6175211"/>
            <a:ext cx="209550" cy="422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2"/>
          <p:cNvSpPr/>
          <p:nvPr/>
        </p:nvSpPr>
        <p:spPr>
          <a:xfrm>
            <a:off x="615315" y="6272202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8" name="Text 13"/>
          <p:cNvSpPr/>
          <p:nvPr/>
        </p:nvSpPr>
        <p:spPr>
          <a:xfrm>
            <a:off x="615315" y="6272202"/>
            <a:ext cx="209550" cy="422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9" name="Image 3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 flipV="1">
            <a:off x="10443210" y="462280"/>
            <a:ext cx="762000" cy="76200"/>
          </a:xfrm>
          <a:prstGeom prst="rect">
            <a:avLst/>
          </a:prstGeom>
        </p:spPr>
      </p:pic>
      <p:pic>
        <p:nvPicPr>
          <p:cNvPr id="20" name="Image 4" descr="https://test-kimi-img.moonshot.cn/pub/slides/slides_tmpl/image/25-07-11-18:09:52-d1oe5s5cmrb5eq9iq9lg.png"/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 flipV="1">
            <a:off x="10443210" y="593090"/>
            <a:ext cx="762000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036F3-3631-E7B0-D158-2334BE15A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https://test-kimi-img.moonshot.cn/pub/slides/slides_tmpl/image/25-07-11-18:09:53-d1oe5sdcmrb5eq9iq9q0.png">
            <a:extLst>
              <a:ext uri="{FF2B5EF4-FFF2-40B4-BE49-F238E27FC236}">
                <a16:creationId xmlns:a16="http://schemas.microsoft.com/office/drawing/2014/main" id="{57F515E2-B2F9-BACC-1159-1B6639514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644" y="1694243"/>
            <a:ext cx="11038889" cy="3742690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E6ADFF67-F22B-8E38-DF1E-929BB98B5FE0}"/>
              </a:ext>
            </a:extLst>
          </p:cNvPr>
          <p:cNvSpPr/>
          <p:nvPr/>
        </p:nvSpPr>
        <p:spPr>
          <a:xfrm>
            <a:off x="541020" y="532130"/>
            <a:ext cx="10479405" cy="11621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zh-CN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DDPM</a:t>
            </a:r>
            <a:r>
              <a:rPr lang="zh-CN" alt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中可以跳步吗？</a:t>
            </a:r>
          </a:p>
          <a:p>
            <a:pPr marL="0" indent="0" algn="l">
              <a:lnSpc>
                <a:spcPct val="150000"/>
              </a:lnSpc>
              <a:buNone/>
            </a:pP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5">
                <a:extLst>
                  <a:ext uri="{FF2B5EF4-FFF2-40B4-BE49-F238E27FC236}">
                    <a16:creationId xmlns:a16="http://schemas.microsoft.com/office/drawing/2014/main" id="{A4512240-C5F2-E384-A63C-7E02F563ED44}"/>
                  </a:ext>
                </a:extLst>
              </p:cNvPr>
              <p:cNvSpPr/>
              <p:nvPr/>
            </p:nvSpPr>
            <p:spPr>
              <a:xfrm>
                <a:off x="1082675" y="2256693"/>
                <a:ext cx="10599371" cy="30480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rgbClr val="262626"/>
                    </a:solidFill>
                    <a:latin typeface="MiSans" pitchFamily="34" charset="0"/>
                    <a:ea typeface="Cambria Math" panose="02040503050406030204" pitchFamily="18" charset="0"/>
                    <a:cs typeface="MiSans" pitchFamily="34" charset="-120"/>
                  </a:rPr>
                  <a:t>回顾</a:t>
                </a:r>
                <a:r>
                  <a:rPr lang="en-US" altLang="zh-CN" sz="1400" dirty="0">
                    <a:solidFill>
                      <a:srgbClr val="262626"/>
                    </a:solidFill>
                    <a:latin typeface="MiSans" pitchFamily="34" charset="0"/>
                    <a:ea typeface="Cambria Math" panose="02040503050406030204" pitchFamily="18" charset="0"/>
                    <a:cs typeface="MiSans" pitchFamily="34" charset="-120"/>
                  </a:rPr>
                  <a:t>DDPM</a:t>
                </a:r>
                <a:r>
                  <a:rPr lang="zh-CN" altLang="en-US" sz="1400" dirty="0">
                    <a:solidFill>
                      <a:srgbClr val="262626"/>
                    </a:solidFill>
                    <a:latin typeface="MiSans" pitchFamily="34" charset="0"/>
                    <a:ea typeface="Cambria Math" panose="02040503050406030204" pitchFamily="18" charset="0"/>
                    <a:cs typeface="MiSans" pitchFamily="34" charset="-120"/>
                  </a:rPr>
                  <a:t>的目标</a:t>
                </a:r>
                <a:r>
                  <a:rPr lang="zh-CN" altLang="en-US" sz="1400" b="0" dirty="0">
                    <a:solidFill>
                      <a:srgbClr val="262626"/>
                    </a:solidFill>
                    <a:latin typeface="MiSans" pitchFamily="34" charset="0"/>
                    <a:ea typeface="Cambria Math" panose="02040503050406030204" pitchFamily="18" charset="0"/>
                    <a:cs typeface="MiSans" pitchFamily="34" charset="-120"/>
                  </a:rPr>
                  <a:t>：</a:t>
                </a:r>
                <a:r>
                  <a:rPr lang="zh-CN" altLang="en-US" sz="1400" dirty="0">
                    <a:solidFill>
                      <a:srgbClr val="262626"/>
                    </a:solidFill>
                    <a:latin typeface="MiSans" pitchFamily="34" charset="0"/>
                    <a:ea typeface="Cambria Math" panose="02040503050406030204" pitchFamily="18" charset="0"/>
                    <a:cs typeface="MiSans" pitchFamily="34" charset="-120"/>
                  </a:rPr>
                  <a:t>预测</a:t>
                </a:r>
                <a:r>
                  <a:rPr lang="zh-CN" altLang="en-US" sz="1400" b="0" dirty="0">
                    <a:solidFill>
                      <a:srgbClr val="262626"/>
                    </a:solidFill>
                    <a:latin typeface="MiSans" pitchFamily="34" charset="0"/>
                    <a:ea typeface="Cambria Math" panose="02040503050406030204" pitchFamily="18" charset="0"/>
                    <a:cs typeface="MiSans" pitchFamily="34" charset="-120"/>
                  </a:rPr>
                  <a:t>概率分布：</a:t>
                </a:r>
                <a:endParaRPr lang="en-US" altLang="zh-CN" sz="1400" b="0" dirty="0">
                  <a:solidFill>
                    <a:srgbClr val="262626"/>
                  </a:solidFill>
                  <a:latin typeface="MiSans" pitchFamily="34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𝑃</m:t>
                      </m:r>
                      <m:d>
                        <m:dPr>
                          <m:ctrlPr>
                            <a:rPr lang="en-US" altLang="zh-CN" sz="14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𝑡</m:t>
                              </m:r>
                              <m:r>
                                <a:rPr lang="en-US" altLang="zh-CN" sz="14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1400" b="0" dirty="0">
                  <a:solidFill>
                    <a:srgbClr val="262626"/>
                  </a:solidFill>
                  <a:latin typeface="MiSans" pitchFamily="34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1400" b="0" dirty="0">
                    <a:solidFill>
                      <a:srgbClr val="262626"/>
                    </a:solidFill>
                    <a:latin typeface="MiSans" pitchFamily="34" charset="0"/>
                    <a:ea typeface="Cambria Math" panose="02040503050406030204" pitchFamily="18" charset="0"/>
                    <a:cs typeface="MiSans" pitchFamily="34" charset="-120"/>
                  </a:rPr>
                  <a:t>通过贝叶斯公式展开</a:t>
                </a:r>
                <a:r>
                  <a:rPr lang="zh-CN" altLang="en-US" sz="1400" dirty="0">
                    <a:solidFill>
                      <a:srgbClr val="262626"/>
                    </a:solidFill>
                    <a:latin typeface="MiSans" pitchFamily="34" charset="0"/>
                    <a:ea typeface="Cambria Math" panose="02040503050406030204" pitchFamily="18" charset="0"/>
                    <a:cs typeface="MiSans" pitchFamily="34" charset="-120"/>
                  </a:rPr>
                  <a:t>：</a:t>
                </a:r>
                <a:endParaRPr lang="en-US" altLang="zh-CN" sz="1400" dirty="0">
                  <a:solidFill>
                    <a:srgbClr val="262626"/>
                  </a:solidFill>
                  <a:latin typeface="MiSans" pitchFamily="34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𝑃</m:t>
                      </m:r>
                      <m:d>
                        <m:dPr>
                          <m:ctrlPr>
                            <a:rPr lang="en-US" altLang="zh-CN" sz="14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𝑡</m:t>
                              </m:r>
                              <m:r>
                                <a:rPr lang="en-US" altLang="zh-CN" sz="14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14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=</m:t>
                      </m:r>
                      <m:f>
                        <m:fPr>
                          <m:ctrlPr>
                            <a:rPr lang="en-US" altLang="zh-CN" sz="14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14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14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𝑡</m:t>
                                  </m:r>
                                  <m:r>
                                    <a:rPr lang="en-US" altLang="zh-CN" sz="14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sz="14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zh-CN" sz="14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14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𝑡</m:t>
                                  </m:r>
                                  <m:r>
                                    <a:rPr lang="en-US" altLang="zh-CN" sz="14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14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14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r>
                            <a:rPr lang="en-US" altLang="zh-CN" sz="14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14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14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14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 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sz="1400" b="0" dirty="0">
                  <a:solidFill>
                    <a:srgbClr val="262626"/>
                  </a:solidFill>
                  <a:latin typeface="MiSans" pitchFamily="34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rgbClr val="262626"/>
                    </a:solidFill>
                    <a:latin typeface="MiSans" pitchFamily="34" charset="0"/>
                    <a:ea typeface="Cambria Math" panose="02040503050406030204" pitchFamily="18" charset="0"/>
                    <a:cs typeface="MiSans" pitchFamily="34" charset="-120"/>
                  </a:rPr>
                  <a:t>上式是怎么来的？</a:t>
                </a:r>
                <a:endParaRPr lang="en-US" altLang="zh-CN" sz="1400" dirty="0">
                  <a:solidFill>
                    <a:srgbClr val="262626"/>
                  </a:solidFill>
                  <a:latin typeface="MiSans" pitchFamily="34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𝑃</m:t>
                      </m:r>
                      <m:d>
                        <m:dPr>
                          <m:ctrlPr>
                            <a:rPr lang="en-US" altLang="zh-CN" sz="14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𝑡</m:t>
                              </m:r>
                              <m:r>
                                <a:rPr lang="en-US" altLang="zh-CN" sz="14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14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=</m:t>
                      </m:r>
                      <m:f>
                        <m:fPr>
                          <m:ctrlPr>
                            <a:rPr lang="en-US" altLang="zh-CN" sz="14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14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14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𝑡</m:t>
                                  </m:r>
                                  <m:r>
                                    <a:rPr lang="en-US" altLang="zh-CN" sz="14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sz="14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zh-CN" sz="14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𝑃</m:t>
                          </m:r>
                          <m:r>
                            <a:rPr lang="en-US" altLang="zh-CN" sz="14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𝑡</m:t>
                              </m:r>
                              <m:r>
                                <a:rPr lang="en-US" altLang="zh-CN" sz="14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4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𝑃</m:t>
                          </m:r>
                          <m:r>
                            <a:rPr lang="en-US" altLang="zh-CN" sz="14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)</m:t>
                          </m:r>
                        </m:den>
                      </m:f>
                      <m:r>
                        <a:rPr lang="en-US" altLang="zh-CN" sz="14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,</m:t>
                      </m:r>
                      <m:sSub>
                        <m:sSubPr>
                          <m:ctrlPr>
                            <a:rPr lang="en-US" altLang="zh-CN" sz="140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  <m:t>𝑡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MiSans" pitchFamily="34" charset="-122"/>
                          <a:cs typeface="MiSans" pitchFamily="34" charset="-12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14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en-US" altLang="zh-CN" sz="14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MiSans" pitchFamily="34" charset="-122"/>
                                  <a:cs typeface="MiSans" pitchFamily="34" charset="-12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14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lang="en-US" altLang="zh-CN" sz="140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  <m:t>0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MiSans" pitchFamily="34" charset="-122"/>
                          <a:cs typeface="MiSans" pitchFamily="34" charset="-12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14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</m:ctrlPr>
                        </m:radPr>
                        <m:deg/>
                        <m:e>
                          <m:r>
                            <a:rPr lang="en-US" altLang="zh-CN" sz="14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MiSans" pitchFamily="34" charset="-122"/>
                              <a:cs typeface="MiSans" pitchFamily="34" charset="-12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zh-CN" sz="14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MiSans" pitchFamily="34" charset="-122"/>
                                  <a:cs typeface="MiSans" pitchFamily="34" charset="-12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14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MiSans" pitchFamily="34" charset="-12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r>
                        <a:rPr lang="zh-CN" altLang="en-US" sz="14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𝜀</m:t>
                      </m:r>
                    </m:oMath>
                  </m:oMathPara>
                </a14:m>
                <a:endParaRPr lang="en-US" altLang="zh-CN" sz="1400" b="0" dirty="0">
                  <a:solidFill>
                    <a:srgbClr val="262626"/>
                  </a:solidFill>
                  <a:latin typeface="MiSans" pitchFamily="34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altLang="zh-CN" sz="1400" b="0" dirty="0">
                  <a:solidFill>
                    <a:srgbClr val="262626"/>
                  </a:solidFill>
                  <a:latin typeface="MiSans" pitchFamily="34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altLang="zh-CN" sz="1400" b="0" dirty="0">
                  <a:solidFill>
                    <a:srgbClr val="262626"/>
                  </a:solidFill>
                  <a:latin typeface="MiSans" pitchFamily="34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altLang="zh-CN" sz="1400" b="0" dirty="0">
                  <a:solidFill>
                    <a:srgbClr val="262626"/>
                  </a:solidFill>
                  <a:latin typeface="MiSans" pitchFamily="34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altLang="zh-CN" sz="1400" b="0" dirty="0">
                  <a:solidFill>
                    <a:srgbClr val="262626"/>
                  </a:solidFill>
                  <a:latin typeface="MiSans" pitchFamily="34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altLang="zh-CN" sz="1400" b="0" dirty="0">
                  <a:solidFill>
                    <a:srgbClr val="262626"/>
                  </a:solidFill>
                  <a:latin typeface="MiSans" pitchFamily="34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altLang="zh-CN" sz="1400" b="0" dirty="0">
                  <a:solidFill>
                    <a:srgbClr val="262626"/>
                  </a:solidFill>
                  <a:latin typeface="MiSans" pitchFamily="34" charset="0"/>
                  <a:ea typeface="Cambria Math" panose="02040503050406030204" pitchFamily="18" charset="0"/>
                  <a:cs typeface="MiSans" pitchFamily="34" charset="-120"/>
                </a:endParaRPr>
              </a:p>
            </p:txBody>
          </p:sp>
        </mc:Choice>
        <mc:Fallback xmlns="">
          <p:sp>
            <p:nvSpPr>
              <p:cNvPr id="10" name="Text 5">
                <a:extLst>
                  <a:ext uri="{FF2B5EF4-FFF2-40B4-BE49-F238E27FC236}">
                    <a16:creationId xmlns:a16="http://schemas.microsoft.com/office/drawing/2014/main" id="{A4512240-C5F2-E384-A63C-7E02F563ED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675" y="2256693"/>
                <a:ext cx="10599371" cy="3048000"/>
              </a:xfrm>
              <a:prstGeom prst="rect">
                <a:avLst/>
              </a:prstGeom>
              <a:blipFill>
                <a:blip r:embed="rId4"/>
                <a:stretch>
                  <a:fillRect l="-1036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6">
            <a:extLst>
              <a:ext uri="{FF2B5EF4-FFF2-40B4-BE49-F238E27FC236}">
                <a16:creationId xmlns:a16="http://schemas.microsoft.com/office/drawing/2014/main" id="{C5DBA454-78B3-E79C-8F25-EA6711EB0A74}"/>
              </a:ext>
            </a:extLst>
          </p:cNvPr>
          <p:cNvSpPr/>
          <p:nvPr/>
        </p:nvSpPr>
        <p:spPr>
          <a:xfrm>
            <a:off x="1082675" y="1858646"/>
            <a:ext cx="2853690" cy="491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2000" dirty="0">
                <a:solidFill>
                  <a:srgbClr val="043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不能</a:t>
            </a:r>
            <a:endParaRPr lang="en-US" sz="1600" dirty="0"/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B675086E-0269-17EF-A176-9F0F64D13224}"/>
              </a:ext>
            </a:extLst>
          </p:cNvPr>
          <p:cNvSpPr/>
          <p:nvPr/>
        </p:nvSpPr>
        <p:spPr>
          <a:xfrm>
            <a:off x="9349740" y="6371590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3" name="Shape 8">
            <a:extLst>
              <a:ext uri="{FF2B5EF4-FFF2-40B4-BE49-F238E27FC236}">
                <a16:creationId xmlns:a16="http://schemas.microsoft.com/office/drawing/2014/main" id="{C7328D6D-ADB3-860B-1C7D-68A9143CE1C1}"/>
              </a:ext>
            </a:extLst>
          </p:cNvPr>
          <p:cNvSpPr/>
          <p:nvPr/>
        </p:nvSpPr>
        <p:spPr>
          <a:xfrm>
            <a:off x="615315" y="6078220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E0E7A7E9-44EA-38C5-9E29-B65A9E1FE149}"/>
              </a:ext>
            </a:extLst>
          </p:cNvPr>
          <p:cNvSpPr/>
          <p:nvPr/>
        </p:nvSpPr>
        <p:spPr>
          <a:xfrm>
            <a:off x="615315" y="6078220"/>
            <a:ext cx="209550" cy="422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0">
            <a:extLst>
              <a:ext uri="{FF2B5EF4-FFF2-40B4-BE49-F238E27FC236}">
                <a16:creationId xmlns:a16="http://schemas.microsoft.com/office/drawing/2014/main" id="{3716F4D7-F274-B7C2-ADA6-A3A953A7E817}"/>
              </a:ext>
            </a:extLst>
          </p:cNvPr>
          <p:cNvSpPr/>
          <p:nvPr/>
        </p:nvSpPr>
        <p:spPr>
          <a:xfrm>
            <a:off x="615315" y="6175211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6" name="Text 11">
            <a:extLst>
              <a:ext uri="{FF2B5EF4-FFF2-40B4-BE49-F238E27FC236}">
                <a16:creationId xmlns:a16="http://schemas.microsoft.com/office/drawing/2014/main" id="{1283ECA6-FF24-CDD1-B0FC-B94F5132911A}"/>
              </a:ext>
            </a:extLst>
          </p:cNvPr>
          <p:cNvSpPr/>
          <p:nvPr/>
        </p:nvSpPr>
        <p:spPr>
          <a:xfrm>
            <a:off x="615315" y="6175211"/>
            <a:ext cx="209550" cy="422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2">
            <a:extLst>
              <a:ext uri="{FF2B5EF4-FFF2-40B4-BE49-F238E27FC236}">
                <a16:creationId xmlns:a16="http://schemas.microsoft.com/office/drawing/2014/main" id="{FFA77996-449F-E6CB-6417-6F227B6C9574}"/>
              </a:ext>
            </a:extLst>
          </p:cNvPr>
          <p:cNvSpPr/>
          <p:nvPr/>
        </p:nvSpPr>
        <p:spPr>
          <a:xfrm>
            <a:off x="615315" y="6272202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8" name="Text 13">
            <a:extLst>
              <a:ext uri="{FF2B5EF4-FFF2-40B4-BE49-F238E27FC236}">
                <a16:creationId xmlns:a16="http://schemas.microsoft.com/office/drawing/2014/main" id="{12BD28AA-EF71-118E-3297-98BDE688B2E0}"/>
              </a:ext>
            </a:extLst>
          </p:cNvPr>
          <p:cNvSpPr/>
          <p:nvPr/>
        </p:nvSpPr>
        <p:spPr>
          <a:xfrm>
            <a:off x="615315" y="6272202"/>
            <a:ext cx="209550" cy="422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9" name="Image 3" descr="https://test-kimi-img.moonshot.cn/pub/slides/slides_tmpl/image/25-07-11-18:09:52-d1oe5s5cmrb5eq9iq9lg.png">
            <a:extLst>
              <a:ext uri="{FF2B5EF4-FFF2-40B4-BE49-F238E27FC236}">
                <a16:creationId xmlns:a16="http://schemas.microsoft.com/office/drawing/2014/main" id="{E87E0019-5346-D521-E2B2-1BF731B596D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10443210" y="462280"/>
            <a:ext cx="762000" cy="76200"/>
          </a:xfrm>
          <a:prstGeom prst="rect">
            <a:avLst/>
          </a:prstGeom>
        </p:spPr>
      </p:pic>
      <p:pic>
        <p:nvPicPr>
          <p:cNvPr id="20" name="Image 4" descr="https://test-kimi-img.moonshot.cn/pub/slides/slides_tmpl/image/25-07-11-18:09:52-d1oe5s5cmrb5eq9iq9lg.png">
            <a:extLst>
              <a:ext uri="{FF2B5EF4-FFF2-40B4-BE49-F238E27FC236}">
                <a16:creationId xmlns:a16="http://schemas.microsoft.com/office/drawing/2014/main" id="{2534636E-0756-FB06-4EE5-F694F7D1D89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10443210" y="593090"/>
            <a:ext cx="76200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89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43AAF-272D-8100-E272-55CF04B55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https://test-kimi-img.moonshot.cn/pub/slides/slides_tmpl/image/25-07-11-18:09:53-d1oe5sdcmrb5eq9iq9q0.png">
            <a:extLst>
              <a:ext uri="{FF2B5EF4-FFF2-40B4-BE49-F238E27FC236}">
                <a16:creationId xmlns:a16="http://schemas.microsoft.com/office/drawing/2014/main" id="{9072CD33-38CC-D7FF-A8B0-50B09DDE7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675" y="1694243"/>
            <a:ext cx="11038889" cy="3742690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90B91867-A376-0A9F-021F-2E687786E8CF}"/>
              </a:ext>
            </a:extLst>
          </p:cNvPr>
          <p:cNvSpPr/>
          <p:nvPr/>
        </p:nvSpPr>
        <p:spPr>
          <a:xfrm>
            <a:off x="541020" y="532130"/>
            <a:ext cx="10479405" cy="74424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zh-CN" alt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总结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6">
                <a:extLst>
                  <a:ext uri="{FF2B5EF4-FFF2-40B4-BE49-F238E27FC236}">
                    <a16:creationId xmlns:a16="http://schemas.microsoft.com/office/drawing/2014/main" id="{0634D70F-A394-334C-48E3-7F03EC40D7CC}"/>
                  </a:ext>
                </a:extLst>
              </p:cNvPr>
              <p:cNvSpPr/>
              <p:nvPr/>
            </p:nvSpPr>
            <p:spPr>
              <a:xfrm>
                <a:off x="1277815" y="1858646"/>
                <a:ext cx="9630508" cy="1226932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𝑃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𝑡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439E1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endParaRPr>
              </a:p>
              <a:p>
                <a:pPr algn="ctr"/>
                <a:endParaRPr lang="en-US" sz="2000" dirty="0">
                  <a:solidFill>
                    <a:srgbClr val="0439E1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000" dirty="0">
                    <a:solidFill>
                      <a:srgbClr val="0439E1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DDPM</a:t>
                </a:r>
                <a:r>
                  <a:rPr lang="zh-CN" altLang="en-US" sz="2000" dirty="0">
                    <a:solidFill>
                      <a:srgbClr val="0439E1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由于其需要预测的概率分布与马尔可夫性质高度相关，因此无法将</a:t>
                </a:r>
                <a:r>
                  <a:rPr lang="en-US" altLang="zh-CN" sz="2000" dirty="0">
                    <a:solidFill>
                      <a:srgbClr val="0439E1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T</a:t>
                </a:r>
                <a:r>
                  <a:rPr lang="zh-CN" altLang="en-US" sz="2000" dirty="0">
                    <a:solidFill>
                      <a:srgbClr val="0439E1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减小执行跳步优化。</a:t>
                </a:r>
                <a:endParaRPr lang="en-US" sz="1600" dirty="0"/>
              </a:p>
            </p:txBody>
          </p:sp>
        </mc:Choice>
        <mc:Fallback xmlns="">
          <p:sp>
            <p:nvSpPr>
              <p:cNvPr id="11" name="Text 6">
                <a:extLst>
                  <a:ext uri="{FF2B5EF4-FFF2-40B4-BE49-F238E27FC236}">
                    <a16:creationId xmlns:a16="http://schemas.microsoft.com/office/drawing/2014/main" id="{0634D70F-A394-334C-48E3-7F03EC40D7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815" y="1858646"/>
                <a:ext cx="9630508" cy="1226932"/>
              </a:xfrm>
              <a:prstGeom prst="rect">
                <a:avLst/>
              </a:prstGeom>
              <a:blipFill>
                <a:blip r:embed="rId4"/>
                <a:stretch>
                  <a:fillRect l="-1647" r="-950" b="-11940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hape 7">
            <a:extLst>
              <a:ext uri="{FF2B5EF4-FFF2-40B4-BE49-F238E27FC236}">
                <a16:creationId xmlns:a16="http://schemas.microsoft.com/office/drawing/2014/main" id="{F2CB1B84-5D99-4FD7-84A7-786D51561539}"/>
              </a:ext>
            </a:extLst>
          </p:cNvPr>
          <p:cNvSpPr/>
          <p:nvPr/>
        </p:nvSpPr>
        <p:spPr>
          <a:xfrm>
            <a:off x="9349740" y="6371590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3" name="Shape 8">
            <a:extLst>
              <a:ext uri="{FF2B5EF4-FFF2-40B4-BE49-F238E27FC236}">
                <a16:creationId xmlns:a16="http://schemas.microsoft.com/office/drawing/2014/main" id="{088C1DB6-8E74-838E-8D40-8EAE298E3C7C}"/>
              </a:ext>
            </a:extLst>
          </p:cNvPr>
          <p:cNvSpPr/>
          <p:nvPr/>
        </p:nvSpPr>
        <p:spPr>
          <a:xfrm>
            <a:off x="615315" y="6078220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54738BFC-54E9-2930-4FC2-FAA106D73373}"/>
              </a:ext>
            </a:extLst>
          </p:cNvPr>
          <p:cNvSpPr/>
          <p:nvPr/>
        </p:nvSpPr>
        <p:spPr>
          <a:xfrm>
            <a:off x="615315" y="6078220"/>
            <a:ext cx="209550" cy="422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0">
            <a:extLst>
              <a:ext uri="{FF2B5EF4-FFF2-40B4-BE49-F238E27FC236}">
                <a16:creationId xmlns:a16="http://schemas.microsoft.com/office/drawing/2014/main" id="{5D33AE1D-141C-284B-9CDA-A53D90C8DACC}"/>
              </a:ext>
            </a:extLst>
          </p:cNvPr>
          <p:cNvSpPr/>
          <p:nvPr/>
        </p:nvSpPr>
        <p:spPr>
          <a:xfrm>
            <a:off x="615315" y="6175211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6" name="Text 11">
            <a:extLst>
              <a:ext uri="{FF2B5EF4-FFF2-40B4-BE49-F238E27FC236}">
                <a16:creationId xmlns:a16="http://schemas.microsoft.com/office/drawing/2014/main" id="{C18AD4FF-60D9-4B5C-F465-929EF7E2DF63}"/>
              </a:ext>
            </a:extLst>
          </p:cNvPr>
          <p:cNvSpPr/>
          <p:nvPr/>
        </p:nvSpPr>
        <p:spPr>
          <a:xfrm>
            <a:off x="615315" y="6175211"/>
            <a:ext cx="209550" cy="422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2">
            <a:extLst>
              <a:ext uri="{FF2B5EF4-FFF2-40B4-BE49-F238E27FC236}">
                <a16:creationId xmlns:a16="http://schemas.microsoft.com/office/drawing/2014/main" id="{610984A0-E585-4DF4-FD64-9EE94E0222F7}"/>
              </a:ext>
            </a:extLst>
          </p:cNvPr>
          <p:cNvSpPr/>
          <p:nvPr/>
        </p:nvSpPr>
        <p:spPr>
          <a:xfrm>
            <a:off x="615315" y="6272202"/>
            <a:ext cx="209550" cy="42238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8" name="Text 13">
            <a:extLst>
              <a:ext uri="{FF2B5EF4-FFF2-40B4-BE49-F238E27FC236}">
                <a16:creationId xmlns:a16="http://schemas.microsoft.com/office/drawing/2014/main" id="{5C750501-539B-0990-58C9-61767CF21A80}"/>
              </a:ext>
            </a:extLst>
          </p:cNvPr>
          <p:cNvSpPr/>
          <p:nvPr/>
        </p:nvSpPr>
        <p:spPr>
          <a:xfrm>
            <a:off x="615315" y="6272202"/>
            <a:ext cx="209550" cy="422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9" name="Image 3" descr="https://test-kimi-img.moonshot.cn/pub/slides/slides_tmpl/image/25-07-11-18:09:52-d1oe5s5cmrb5eq9iq9lg.png">
            <a:extLst>
              <a:ext uri="{FF2B5EF4-FFF2-40B4-BE49-F238E27FC236}">
                <a16:creationId xmlns:a16="http://schemas.microsoft.com/office/drawing/2014/main" id="{F61E75BE-C778-7D2B-773D-E35AE61FD7C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10443210" y="462280"/>
            <a:ext cx="762000" cy="76200"/>
          </a:xfrm>
          <a:prstGeom prst="rect">
            <a:avLst/>
          </a:prstGeom>
        </p:spPr>
      </p:pic>
      <p:pic>
        <p:nvPicPr>
          <p:cNvPr id="20" name="Image 4" descr="https://test-kimi-img.moonshot.cn/pub/slides/slides_tmpl/image/25-07-11-18:09:52-d1oe5s5cmrb5eq9iq9lg.png">
            <a:extLst>
              <a:ext uri="{FF2B5EF4-FFF2-40B4-BE49-F238E27FC236}">
                <a16:creationId xmlns:a16="http://schemas.microsoft.com/office/drawing/2014/main" id="{42B23D4C-F7CB-FAF2-3C0D-D4E437A8F8D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10443210" y="593090"/>
            <a:ext cx="762000" cy="76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42F54A9-2422-E9D8-D320-855EDD912E09}"/>
                  </a:ext>
                </a:extLst>
              </p:cNvPr>
              <p:cNvSpPr txBox="1"/>
              <p:nvPr/>
            </p:nvSpPr>
            <p:spPr>
              <a:xfrm>
                <a:off x="1065090" y="3307964"/>
                <a:ext cx="9878402" cy="12618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dirty="0">
                    <a:solidFill>
                      <a:srgbClr val="0439E1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是否可以构造出一个新的采样概率它是非马尔克夫的呢？</a:t>
                </a:r>
                <a:endParaRPr lang="en-US" altLang="zh-CN" dirty="0">
                  <a:solidFill>
                    <a:srgbClr val="0439E1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dirty="0">
                  <a:solidFill>
                    <a:srgbClr val="0439E1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𝑃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𝑠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Sans" pitchFamily="34" charset="-12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iSans" pitchFamily="34" charset="-12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00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~</m:t>
                      </m:r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𝑁𝑜𝑛</m:t>
                      </m:r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−</m:t>
                      </m:r>
                      <m:r>
                        <a:rPr lang="en-US" altLang="zh-CN" sz="20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iSans" pitchFamily="34" charset="-120"/>
                        </a:rPr>
                        <m:t>𝑀𝑎𝑟𝑘𝑜𝑣</m:t>
                      </m:r>
                    </m:oMath>
                  </m:oMathPara>
                </a14:m>
                <a:endParaRPr lang="en-US" altLang="zh-CN" sz="2000" i="1" dirty="0">
                  <a:solidFill>
                    <a:srgbClr val="26262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iSans" pitchFamily="34" charset="-120"/>
                </a:endParaRPr>
              </a:p>
              <a:p>
                <a:r>
                  <a:rPr lang="zh-CN" altLang="en-US" sz="2000" dirty="0">
                    <a:solidFill>
                      <a:srgbClr val="26262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iSans" pitchFamily="34" charset="-120"/>
                  </a:rPr>
                  <a:t>其中</a:t>
                </a:r>
                <a:r>
                  <a:rPr lang="en-US" altLang="zh-CN" sz="2000" dirty="0">
                    <a:solidFill>
                      <a:srgbClr val="26262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iSans" pitchFamily="34" charset="-120"/>
                  </a:rPr>
                  <a:t>s&lt;k-1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42F54A9-2422-E9D8-D320-855EDD912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090" y="3307964"/>
                <a:ext cx="9878402" cy="1261884"/>
              </a:xfrm>
              <a:prstGeom prst="rect">
                <a:avLst/>
              </a:prstGeom>
              <a:blipFill>
                <a:blip r:embed="rId6"/>
                <a:stretch>
                  <a:fillRect l="-679" t="-2899" b="-77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312848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1209</TotalTime>
  <Words>926</Words>
  <Application>Microsoft Office PowerPoint</Application>
  <PresentationFormat>宽屏</PresentationFormat>
  <Paragraphs>184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5" baseType="lpstr">
      <vt:lpstr>Cambria Math</vt:lpstr>
      <vt:lpstr>Arial</vt:lpstr>
      <vt:lpstr>MiSans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梓晖 崔</cp:lastModifiedBy>
  <cp:revision>10</cp:revision>
  <dcterms:created xsi:type="dcterms:W3CDTF">2025-07-13T02:19:10Z</dcterms:created>
  <dcterms:modified xsi:type="dcterms:W3CDTF">2025-07-14T06:52:56Z</dcterms:modified>
</cp:coreProperties>
</file>